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 id="2147483929" r:id="rId2"/>
  </p:sldMasterIdLst>
  <p:notesMasterIdLst>
    <p:notesMasterId r:id="rId39"/>
  </p:notesMasterIdLst>
  <p:handoutMasterIdLst>
    <p:handoutMasterId r:id="rId40"/>
  </p:handoutMasterIdLst>
  <p:sldIdLst>
    <p:sldId id="356" r:id="rId3"/>
    <p:sldId id="342" r:id="rId4"/>
    <p:sldId id="284" r:id="rId5"/>
    <p:sldId id="285" r:id="rId6"/>
    <p:sldId id="259" r:id="rId7"/>
    <p:sldId id="260" r:id="rId8"/>
    <p:sldId id="359" r:id="rId9"/>
    <p:sldId id="360" r:id="rId10"/>
    <p:sldId id="261" r:id="rId11"/>
    <p:sldId id="262" r:id="rId12"/>
    <p:sldId id="263" r:id="rId13"/>
    <p:sldId id="367" r:id="rId14"/>
    <p:sldId id="264" r:id="rId15"/>
    <p:sldId id="361" r:id="rId16"/>
    <p:sldId id="266" r:id="rId17"/>
    <p:sldId id="267" r:id="rId18"/>
    <p:sldId id="368" r:id="rId19"/>
    <p:sldId id="378" r:id="rId20"/>
    <p:sldId id="370" r:id="rId21"/>
    <p:sldId id="371" r:id="rId22"/>
    <p:sldId id="374" r:id="rId23"/>
    <p:sldId id="362" r:id="rId24"/>
    <p:sldId id="373" r:id="rId25"/>
    <p:sldId id="376" r:id="rId26"/>
    <p:sldId id="379" r:id="rId27"/>
    <p:sldId id="388" r:id="rId28"/>
    <p:sldId id="389" r:id="rId29"/>
    <p:sldId id="364" r:id="rId30"/>
    <p:sldId id="381" r:id="rId31"/>
    <p:sldId id="382" r:id="rId32"/>
    <p:sldId id="366" r:id="rId33"/>
    <p:sldId id="384" r:id="rId34"/>
    <p:sldId id="385" r:id="rId35"/>
    <p:sldId id="386" r:id="rId36"/>
    <p:sldId id="387" r:id="rId37"/>
    <p:sldId id="35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ائده سکاکی" initials="مائده" lastIdx="1" clrIdx="0">
    <p:extLst>
      <p:ext uri="{19B8F6BF-5375-455C-9EA6-DF929625EA0E}">
        <p15:presenceInfo xmlns:p15="http://schemas.microsoft.com/office/powerpoint/2012/main" userId="S-1-5-21-3320846131-2820863742-3735000966-18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B7FD9-1208-4ED5-BC8F-0A9AC7C734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C0425E-B86C-4DED-AF26-21D611E71C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CB55D5-4B71-4D24-8D58-ED9AF60CE3E7}" type="datetime8">
              <a:rPr lang="fa-IR" smtClean="0"/>
              <a:t>19 نوامبر 24</a:t>
            </a:fld>
            <a:endParaRPr lang="en-US"/>
          </a:p>
        </p:txBody>
      </p:sp>
      <p:sp>
        <p:nvSpPr>
          <p:cNvPr id="4" name="Footer Placeholder 3">
            <a:extLst>
              <a:ext uri="{FF2B5EF4-FFF2-40B4-BE49-F238E27FC236}">
                <a16:creationId xmlns:a16="http://schemas.microsoft.com/office/drawing/2014/main" id="{B19E7CC0-7772-432D-9352-885FB48943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ar-IQ"/>
              <a:t>اداره رعایت قوانین و مقررات </a:t>
            </a:r>
            <a:endParaRPr lang="en-US"/>
          </a:p>
        </p:txBody>
      </p:sp>
      <p:sp>
        <p:nvSpPr>
          <p:cNvPr id="5" name="Slide Number Placeholder 4">
            <a:extLst>
              <a:ext uri="{FF2B5EF4-FFF2-40B4-BE49-F238E27FC236}">
                <a16:creationId xmlns:a16="http://schemas.microsoft.com/office/drawing/2014/main" id="{130A63B4-94E2-4405-881A-84B8778577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8E1C9-EAC4-4D0E-B44E-FC66068AF361}" type="slidenum">
              <a:rPr lang="en-US" smtClean="0"/>
              <a:t>‹#›</a:t>
            </a:fld>
            <a:endParaRPr lang="en-US"/>
          </a:p>
        </p:txBody>
      </p:sp>
    </p:spTree>
    <p:extLst>
      <p:ext uri="{BB962C8B-B14F-4D97-AF65-F5344CB8AC3E}">
        <p14:creationId xmlns:p14="http://schemas.microsoft.com/office/powerpoint/2010/main" val="12254811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2B013-0091-4014-9D2B-C8AC0CA4F504}" type="datetime8">
              <a:rPr lang="fa-IR" smtClean="0"/>
              <a:t>19 نوامبر 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ar-IQ"/>
              <a:t>اداره رعایت قوانین و مقررات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AA55C-F8F3-4364-B1A7-19475EAFA142}" type="slidenum">
              <a:rPr lang="en-US" smtClean="0"/>
              <a:t>‹#›</a:t>
            </a:fld>
            <a:endParaRPr lang="en-US"/>
          </a:p>
        </p:txBody>
      </p:sp>
    </p:spTree>
    <p:extLst>
      <p:ext uri="{BB962C8B-B14F-4D97-AF65-F5344CB8AC3E}">
        <p14:creationId xmlns:p14="http://schemas.microsoft.com/office/powerpoint/2010/main" val="3449442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F069EA3B-5E04-49B6-9DA0-A39093CF62EB}" type="datetime8">
              <a:rPr lang="fa-IR" smtClean="0"/>
              <a:t>19 نوامبر 24</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r>
              <a:rPr lang="ar-IQ"/>
              <a:t>اداره رعایت قوانین و مقررات </a:t>
            </a:r>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26D44BB-FEB3-4E84-B5D5-AA695934B6F5}" type="slidenum">
              <a:rPr lang="en-US" smtClean="0"/>
              <a:t>‹#›</a:t>
            </a:fld>
            <a:endParaRPr lang="en-US"/>
          </a:p>
        </p:txBody>
      </p:sp>
    </p:spTree>
    <p:extLst>
      <p:ext uri="{BB962C8B-B14F-4D97-AF65-F5344CB8AC3E}">
        <p14:creationId xmlns:p14="http://schemas.microsoft.com/office/powerpoint/2010/main" val="5018778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63913-4883-49F2-9B32-2D7AC69DCE90}"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87304986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63913-4883-49F2-9B32-2D7AC69DCE90}"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274111987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9EA3B-5E04-49B6-9DA0-A39093CF62EB}"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926363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63913-4883-49F2-9B32-2D7AC69DCE90}"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306596772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4D184-D787-4A9C-80C8-1EE95A001FEB}"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31125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763913-4883-49F2-9B32-2D7AC69DCE90}"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348857207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763913-4883-49F2-9B32-2D7AC69DCE90}" type="datetime8">
              <a:rPr lang="fa-IR" smtClean="0"/>
              <a:t>19 نوامبر 24</a:t>
            </a:fld>
            <a:endParaRPr lang="en-US"/>
          </a:p>
        </p:txBody>
      </p:sp>
      <p:sp>
        <p:nvSpPr>
          <p:cNvPr id="8" name="Footer Placeholder 7"/>
          <p:cNvSpPr>
            <a:spLocks noGrp="1"/>
          </p:cNvSpPr>
          <p:nvPr>
            <p:ph type="ftr" sz="quarter" idx="11"/>
          </p:nvPr>
        </p:nvSpPr>
        <p:spPr/>
        <p:txBody>
          <a:bodyPr/>
          <a:lstStyle/>
          <a:p>
            <a:r>
              <a:rPr lang="ar-IQ"/>
              <a:t>اداره رعایت قوانین و مقررات </a:t>
            </a:r>
            <a:endParaRPr lang="en-US"/>
          </a:p>
        </p:txBody>
      </p:sp>
      <p:sp>
        <p:nvSpPr>
          <p:cNvPr id="9" name="Slide Number Placeholder 8"/>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426510529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51BDC-01CE-411A-8283-C4A3C2E0D6FD}" type="datetime8">
              <a:rPr lang="fa-IR" smtClean="0"/>
              <a:t>19 نوامبر 24</a:t>
            </a:fld>
            <a:endParaRPr lang="en-US"/>
          </a:p>
        </p:txBody>
      </p:sp>
      <p:sp>
        <p:nvSpPr>
          <p:cNvPr id="4" name="Footer Placeholder 3"/>
          <p:cNvSpPr>
            <a:spLocks noGrp="1"/>
          </p:cNvSpPr>
          <p:nvPr>
            <p:ph type="ftr" sz="quarter" idx="11"/>
          </p:nvPr>
        </p:nvSpPr>
        <p:spPr/>
        <p:txBody>
          <a:bodyPr/>
          <a:lstStyle/>
          <a:p>
            <a:r>
              <a:rPr lang="ar-IQ"/>
              <a:t>اداره رعایت قوانین و مقررات </a:t>
            </a:r>
            <a:endParaRPr lang="en-US"/>
          </a:p>
        </p:txBody>
      </p:sp>
      <p:sp>
        <p:nvSpPr>
          <p:cNvPr id="5" name="Slide Number Placeholder 4"/>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3981917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EB39896-AB64-4E8D-AB2D-FC09C8842C1C}" type="datetime8">
              <a:rPr lang="fa-IR" smtClean="0"/>
              <a:t>19 نوامبر 24</a:t>
            </a:fld>
            <a:endParaRPr lang="en-US"/>
          </a:p>
        </p:txBody>
      </p:sp>
      <p:sp>
        <p:nvSpPr>
          <p:cNvPr id="3" name="Footer Placeholder 2"/>
          <p:cNvSpPr>
            <a:spLocks noGrp="1"/>
          </p:cNvSpPr>
          <p:nvPr>
            <p:ph type="ftr" sz="quarter" idx="11"/>
          </p:nvPr>
        </p:nvSpPr>
        <p:spPr/>
        <p:txBody>
          <a:bodyPr/>
          <a:lstStyle/>
          <a:p>
            <a:r>
              <a:rPr lang="ar-IQ"/>
              <a:t>اداره رعایت قوانین و مقررات </a:t>
            </a:r>
            <a:endParaRPr lang="en-US"/>
          </a:p>
        </p:txBody>
      </p:sp>
      <p:sp>
        <p:nvSpPr>
          <p:cNvPr id="4" name="Slide Number Placeholder 3"/>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921684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63913-4883-49F2-9B32-2D7AC69DCE90}"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38370636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63913-4883-49F2-9B32-2D7AC69DCE90}"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291826413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30D53-3861-45AE-8582-0BFB661F59A7}"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04973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63913-4883-49F2-9B32-2D7AC69DCE90}"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273583364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63913-4883-49F2-9B32-2D7AC69DCE90}"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305895131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63913-4883-49F2-9B32-2D7AC69DCE90}"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931896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63913-4883-49F2-9B32-2D7AC69DCE90}"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54364890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763913-4883-49F2-9B32-2D7AC69DCE90}" type="datetime8">
              <a:rPr lang="fa-IR" smtClean="0"/>
              <a:t>19 نوامبر 24</a:t>
            </a:fld>
            <a:endParaRPr lang="en-US"/>
          </a:p>
        </p:txBody>
      </p:sp>
      <p:sp>
        <p:nvSpPr>
          <p:cNvPr id="4" name="Footer Placeholder 3"/>
          <p:cNvSpPr>
            <a:spLocks noGrp="1"/>
          </p:cNvSpPr>
          <p:nvPr>
            <p:ph type="ftr" sz="quarter" idx="11"/>
          </p:nvPr>
        </p:nvSpPr>
        <p:spPr/>
        <p:txBody>
          <a:bodyPr/>
          <a:lstStyle/>
          <a:p>
            <a:r>
              <a:rPr lang="ar-IQ"/>
              <a:t>اداره رعایت قوانین و مقررات </a:t>
            </a:r>
            <a:endParaRPr lang="en-US"/>
          </a:p>
        </p:txBody>
      </p:sp>
      <p:sp>
        <p:nvSpPr>
          <p:cNvPr id="5" name="Slide Number Placeholder 4"/>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209017136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763913-4883-49F2-9B32-2D7AC69DCE90}" type="datetime8">
              <a:rPr lang="fa-IR" smtClean="0"/>
              <a:t>19 نوامبر 24</a:t>
            </a:fld>
            <a:endParaRPr lang="en-US"/>
          </a:p>
        </p:txBody>
      </p:sp>
      <p:sp>
        <p:nvSpPr>
          <p:cNvPr id="4" name="Footer Placeholder 3"/>
          <p:cNvSpPr>
            <a:spLocks noGrp="1"/>
          </p:cNvSpPr>
          <p:nvPr>
            <p:ph type="ftr" sz="quarter" idx="11"/>
          </p:nvPr>
        </p:nvSpPr>
        <p:spPr/>
        <p:txBody>
          <a:bodyPr/>
          <a:lstStyle/>
          <a:p>
            <a:r>
              <a:rPr lang="ar-IQ"/>
              <a:t>اداره رعایت قوانین و مقررات </a:t>
            </a:r>
            <a:endParaRPr lang="en-US"/>
          </a:p>
        </p:txBody>
      </p:sp>
      <p:sp>
        <p:nvSpPr>
          <p:cNvPr id="5" name="Slide Number Placeholder 4"/>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42228282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63913-4883-49F2-9B32-2D7AC69DCE90}"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86681728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63913-4883-49F2-9B32-2D7AC69DCE90}"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2524755468"/>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96FC1-848C-4690-96BD-1F4BC41F526B}" type="datetime8">
              <a:rPr lang="fa-IR" smtClean="0"/>
              <a:t>19 نوامبر 24</a:t>
            </a:fld>
            <a:endParaRPr lang="en-US"/>
          </a:p>
        </p:txBody>
      </p:sp>
      <p:sp>
        <p:nvSpPr>
          <p:cNvPr id="5" name="Footer Placeholder 4"/>
          <p:cNvSpPr>
            <a:spLocks noGrp="1"/>
          </p:cNvSpPr>
          <p:nvPr>
            <p:ph type="ftr" sz="quarter" idx="11"/>
          </p:nvPr>
        </p:nvSpPr>
        <p:spPr/>
        <p:txBody>
          <a:bodyPr/>
          <a:lstStyle/>
          <a:p>
            <a:r>
              <a:rPr lang="ar-IQ"/>
              <a:t>اداره رعایت قوانین و مقررات </a:t>
            </a:r>
            <a:endParaRPr lang="en-US"/>
          </a:p>
        </p:txBody>
      </p:sp>
      <p:sp>
        <p:nvSpPr>
          <p:cNvPr id="6" name="Slide Number Placeholder 5"/>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13997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F874D184-D787-4A9C-80C8-1EE95A001FEB}" type="datetime8">
              <a:rPr lang="fa-IR" smtClean="0"/>
              <a:t>19 نوامبر 24</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r>
              <a:rPr lang="ar-IQ"/>
              <a:t>اداره رعایت قوانین و مقررات </a:t>
            </a:r>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8778551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763913-4883-49F2-9B32-2D7AC69DCE90}" type="datetime8">
              <a:rPr lang="fa-IR" smtClean="0"/>
              <a:t>19 نوامبر 24</a:t>
            </a:fld>
            <a:endParaRPr lang="en-US"/>
          </a:p>
        </p:txBody>
      </p:sp>
      <p:sp>
        <p:nvSpPr>
          <p:cNvPr id="6" name="Footer Placeholder 5"/>
          <p:cNvSpPr>
            <a:spLocks noGrp="1"/>
          </p:cNvSpPr>
          <p:nvPr>
            <p:ph type="ftr" sz="quarter" idx="11"/>
          </p:nvPr>
        </p:nvSpPr>
        <p:spPr/>
        <p:txBody>
          <a:bodyPr/>
          <a:lstStyle/>
          <a:p>
            <a:r>
              <a:rPr lang="ar-IQ"/>
              <a:t>اداره رعایت قوانین و مقررات </a:t>
            </a:r>
            <a:endParaRPr lang="en-US"/>
          </a:p>
        </p:txBody>
      </p:sp>
      <p:sp>
        <p:nvSpPr>
          <p:cNvPr id="7" name="Slide Number Placeholder 6"/>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98252613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763913-4883-49F2-9B32-2D7AC69DCE90}" type="datetime8">
              <a:rPr lang="fa-IR" smtClean="0"/>
              <a:t>19 نوامبر 24</a:t>
            </a:fld>
            <a:endParaRPr lang="en-US"/>
          </a:p>
        </p:txBody>
      </p:sp>
      <p:sp>
        <p:nvSpPr>
          <p:cNvPr id="8" name="Footer Placeholder 7"/>
          <p:cNvSpPr>
            <a:spLocks noGrp="1"/>
          </p:cNvSpPr>
          <p:nvPr>
            <p:ph type="ftr" sz="quarter" idx="11"/>
          </p:nvPr>
        </p:nvSpPr>
        <p:spPr/>
        <p:txBody>
          <a:bodyPr/>
          <a:lstStyle/>
          <a:p>
            <a:r>
              <a:rPr lang="ar-IQ"/>
              <a:t>اداره رعایت قوانین و مقررات </a:t>
            </a:r>
            <a:endParaRPr lang="en-US"/>
          </a:p>
        </p:txBody>
      </p:sp>
      <p:sp>
        <p:nvSpPr>
          <p:cNvPr id="9" name="Slide Number Placeholder 8"/>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84467992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51BDC-01CE-411A-8283-C4A3C2E0D6FD}" type="datetime8">
              <a:rPr lang="fa-IR" smtClean="0"/>
              <a:t>19 نوامبر 24</a:t>
            </a:fld>
            <a:endParaRPr lang="en-US"/>
          </a:p>
        </p:txBody>
      </p:sp>
      <p:sp>
        <p:nvSpPr>
          <p:cNvPr id="4" name="Footer Placeholder 3"/>
          <p:cNvSpPr>
            <a:spLocks noGrp="1"/>
          </p:cNvSpPr>
          <p:nvPr>
            <p:ph type="ftr" sz="quarter" idx="11"/>
          </p:nvPr>
        </p:nvSpPr>
        <p:spPr/>
        <p:txBody>
          <a:bodyPr/>
          <a:lstStyle/>
          <a:p>
            <a:r>
              <a:rPr lang="ar-IQ"/>
              <a:t>اداره رعایت قوانین و مقررات </a:t>
            </a:r>
            <a:endParaRPr lang="en-US"/>
          </a:p>
        </p:txBody>
      </p:sp>
      <p:sp>
        <p:nvSpPr>
          <p:cNvPr id="5" name="Slide Number Placeholder 4"/>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93985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39896-AB64-4E8D-AB2D-FC09C8842C1C}" type="datetime8">
              <a:rPr lang="fa-IR" smtClean="0"/>
              <a:t>19 نوامبر 24</a:t>
            </a:fld>
            <a:endParaRPr lang="en-US"/>
          </a:p>
        </p:txBody>
      </p:sp>
      <p:sp>
        <p:nvSpPr>
          <p:cNvPr id="3" name="Footer Placeholder 2"/>
          <p:cNvSpPr>
            <a:spLocks noGrp="1"/>
          </p:cNvSpPr>
          <p:nvPr>
            <p:ph type="ftr" sz="quarter" idx="11"/>
          </p:nvPr>
        </p:nvSpPr>
        <p:spPr/>
        <p:txBody>
          <a:bodyPr/>
          <a:lstStyle/>
          <a:p>
            <a:r>
              <a:rPr lang="ar-IQ"/>
              <a:t>اداره رعایت قوانین و مقررات </a:t>
            </a:r>
            <a:endParaRPr lang="en-US"/>
          </a:p>
        </p:txBody>
      </p:sp>
      <p:sp>
        <p:nvSpPr>
          <p:cNvPr id="4" name="Slide Number Placeholder 3"/>
          <p:cNvSpPr>
            <a:spLocks noGrp="1"/>
          </p:cNvSpPr>
          <p:nvPr>
            <p:ph type="sldNum" sz="quarter" idx="12"/>
          </p:nvPr>
        </p:nvSpPr>
        <p:spPr/>
        <p:txBody>
          <a:bodyPr/>
          <a:lstStyle/>
          <a:p>
            <a:fld id="{626D44BB-FEB3-4E84-B5D5-AA695934B6F5}" type="slidenum">
              <a:rPr lang="en-US" smtClean="0"/>
              <a:t>‹#›</a:t>
            </a:fld>
            <a:endParaRPr lang="en-US"/>
          </a:p>
        </p:txBody>
      </p:sp>
    </p:spTree>
    <p:extLst>
      <p:ext uri="{BB962C8B-B14F-4D97-AF65-F5344CB8AC3E}">
        <p14:creationId xmlns:p14="http://schemas.microsoft.com/office/powerpoint/2010/main" val="135121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E763913-4883-49F2-9B32-2D7AC69DCE90}" type="datetime8">
              <a:rPr lang="fa-IR" smtClean="0"/>
              <a:t>19 نوامبر 24</a:t>
            </a:fld>
            <a:endParaRPr lang="en-US"/>
          </a:p>
        </p:txBody>
      </p:sp>
      <p:sp>
        <p:nvSpPr>
          <p:cNvPr id="9" name="Footer Placeholder 8"/>
          <p:cNvSpPr>
            <a:spLocks noGrp="1"/>
          </p:cNvSpPr>
          <p:nvPr>
            <p:ph type="ftr" sz="quarter" idx="11"/>
          </p:nvPr>
        </p:nvSpPr>
        <p:spPr/>
        <p:txBody>
          <a:bodyPr/>
          <a:lstStyle>
            <a:lvl1pPr algn="r">
              <a:defRPr/>
            </a:lvl1pPr>
          </a:lstStyle>
          <a:p>
            <a:r>
              <a:rPr lang="ar-IQ"/>
              <a:t>اداره رعایت قوانین و مقررات </a:t>
            </a:r>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626D44BB-FEB3-4E84-B5D5-AA695934B6F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49361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ED30D53-3861-45AE-8582-0BFB661F59A7}" type="datetime8">
              <a:rPr lang="fa-IR" smtClean="0"/>
              <a:t>19 نوامبر 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r>
              <a:rPr lang="ar-IQ"/>
              <a:t>اداره رعایت قوانین و مقررات </a:t>
            </a:r>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626D44BB-FEB3-4E84-B5D5-AA695934B6F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664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E763913-4883-49F2-9B32-2D7AC69DCE90}" type="datetime8">
              <a:rPr lang="fa-IR" smtClean="0"/>
              <a:t>19 نوامبر 24</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r>
              <a:rPr lang="ar-IQ"/>
              <a:t>اداره رعایت قوانین و مقررات </a:t>
            </a:r>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26D44BB-FEB3-4E84-B5D5-AA695934B6F5}"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50547264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dt="0"/>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E763913-4883-49F2-9B32-2D7AC69DCE90}" type="datetime8">
              <a:rPr lang="fa-IR" smtClean="0"/>
              <a:t>19 نوامبر 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ar-IQ"/>
              <a:t>اداره رعایت قوانین و مقررات </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26D44BB-FEB3-4E84-B5D5-AA695934B6F5}" type="slidenum">
              <a:rPr lang="en-US" smtClean="0"/>
              <a:t>‹#›</a:t>
            </a:fld>
            <a:endParaRPr lang="en-US"/>
          </a:p>
        </p:txBody>
      </p:sp>
    </p:spTree>
    <p:extLst>
      <p:ext uri="{BB962C8B-B14F-4D97-AF65-F5344CB8AC3E}">
        <p14:creationId xmlns:p14="http://schemas.microsoft.com/office/powerpoint/2010/main" val="303085825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07D1-9B1B-4684-9857-1D8CE8F85DF2}"/>
              </a:ext>
            </a:extLst>
          </p:cNvPr>
          <p:cNvSpPr>
            <a:spLocks noGrp="1"/>
          </p:cNvSpPr>
          <p:nvPr>
            <p:ph type="title"/>
          </p:nvPr>
        </p:nvSpPr>
        <p:spPr/>
        <p:txBody>
          <a:bodyPr/>
          <a:lstStyle/>
          <a:p>
            <a:endParaRPr lang="fa-IR"/>
          </a:p>
        </p:txBody>
      </p:sp>
      <p:pic>
        <p:nvPicPr>
          <p:cNvPr id="11" name="Content Placeholder 10">
            <a:extLst>
              <a:ext uri="{FF2B5EF4-FFF2-40B4-BE49-F238E27FC236}">
                <a16:creationId xmlns:a16="http://schemas.microsoft.com/office/drawing/2014/main" id="{A047D148-56C8-4E36-90DE-81185FF851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87860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967C57-846B-499F-BD5B-17D7D73FCDEB}"/>
              </a:ext>
            </a:extLst>
          </p:cNvPr>
          <p:cNvPicPr>
            <a:picLocks noChangeAspect="1"/>
          </p:cNvPicPr>
          <p:nvPr/>
        </p:nvPicPr>
        <p:blipFill>
          <a:blip r:embed="rId2"/>
          <a:stretch>
            <a:fillRect/>
          </a:stretch>
        </p:blipFill>
        <p:spPr>
          <a:xfrm>
            <a:off x="11606733" y="79825"/>
            <a:ext cx="585267" cy="859611"/>
          </a:xfrm>
          <a:prstGeom prst="rect">
            <a:avLst/>
          </a:prstGeom>
        </p:spPr>
      </p:pic>
      <p:sp>
        <p:nvSpPr>
          <p:cNvPr id="2" name="Title 1">
            <a:extLst>
              <a:ext uri="{FF2B5EF4-FFF2-40B4-BE49-F238E27FC236}">
                <a16:creationId xmlns:a16="http://schemas.microsoft.com/office/drawing/2014/main" id="{AD150CE8-4F62-48EF-B03C-5A3A6A55FE59}"/>
              </a:ext>
            </a:extLst>
          </p:cNvPr>
          <p:cNvSpPr>
            <a:spLocks noGrp="1"/>
          </p:cNvSpPr>
          <p:nvPr>
            <p:ph type="title"/>
          </p:nvPr>
        </p:nvSpPr>
        <p:spPr>
          <a:xfrm>
            <a:off x="1066800" y="642594"/>
            <a:ext cx="10058400" cy="498309"/>
          </a:xfrm>
        </p:spPr>
        <p:txBody>
          <a:bodyPr>
            <a:normAutofit fontScale="90000"/>
          </a:bodyPr>
          <a:lstStyle/>
          <a:p>
            <a:pPr algn="r"/>
            <a:r>
              <a:rPr lang="fa-IR" sz="2000" dirty="0">
                <a:cs typeface="B Nazanin Outline" panose="00000400000000000000" pitchFamily="2" charset="-78"/>
              </a:rPr>
              <a:t>ابتکارات و چارچوب‌های جهانی حمایت‌کننده از ادغام معیارهای زیست‌محیطی، اجتماعی وحکمرانی (ادامه...) </a:t>
            </a:r>
          </a:p>
        </p:txBody>
      </p:sp>
      <p:sp>
        <p:nvSpPr>
          <p:cNvPr id="3" name="Content Placeholder 2">
            <a:extLst>
              <a:ext uri="{FF2B5EF4-FFF2-40B4-BE49-F238E27FC236}">
                <a16:creationId xmlns:a16="http://schemas.microsoft.com/office/drawing/2014/main" id="{9D854E66-1BFC-476C-853A-DDDF014EC8F0}"/>
              </a:ext>
            </a:extLst>
          </p:cNvPr>
          <p:cNvSpPr>
            <a:spLocks noGrp="1"/>
          </p:cNvSpPr>
          <p:nvPr>
            <p:ph idx="1"/>
          </p:nvPr>
        </p:nvSpPr>
        <p:spPr>
          <a:xfrm>
            <a:off x="1066800" y="1140903"/>
            <a:ext cx="10058400" cy="4894137"/>
          </a:xfrm>
        </p:spPr>
        <p:txBody>
          <a:bodyPr>
            <a:normAutofit/>
          </a:bodyPr>
          <a:lstStyle/>
          <a:p>
            <a:pPr marL="0" lvl="0" indent="0">
              <a:lnSpc>
                <a:spcPct val="150000"/>
              </a:lnSpc>
              <a:buNone/>
            </a:pPr>
            <a:endParaRPr lang="fa-IR" sz="1900" b="1" dirty="0">
              <a:cs typeface="B Nazanin" panose="00000400000000000000" pitchFamily="2" charset="-78"/>
            </a:endParaRPr>
          </a:p>
          <a:p>
            <a:pPr marL="0" lvl="0" indent="0">
              <a:lnSpc>
                <a:spcPct val="150000"/>
              </a:lnSpc>
              <a:buNone/>
            </a:pPr>
            <a:r>
              <a:rPr lang="fa-IR" sz="1900" b="1" dirty="0">
                <a:cs typeface="B Nazanin" panose="00000400000000000000" pitchFamily="2" charset="-78"/>
              </a:rPr>
              <a:t>2) اجتماعی</a:t>
            </a:r>
            <a:endParaRPr lang="en-US" sz="1900" b="1" dirty="0">
              <a:cs typeface="B Nazanin" panose="00000400000000000000" pitchFamily="2" charset="-78"/>
            </a:endParaRPr>
          </a:p>
          <a:p>
            <a:pPr lvl="0" algn="justLow">
              <a:lnSpc>
                <a:spcPct val="150000"/>
              </a:lnSpc>
              <a:buFont typeface="Wingdings" panose="05000000000000000000" pitchFamily="2" charset="2"/>
              <a:buChar char="q"/>
            </a:pPr>
            <a:r>
              <a:rPr lang="fa-IR" sz="1900" dirty="0">
                <a:cs typeface="B Nazanin" panose="00000400000000000000" pitchFamily="2" charset="-78"/>
              </a:rPr>
              <a:t>اوراق اجتماعی: منابع مالی حاصل از این اوراق برای تأمین مالی پروژه‌هایی استفاده می‌شود که به مشکلات اجتماعی مختلف مانند مراقبت‌های بهداشتی، آموزشی، مسکن، فقرزدایی و پایداری محیط‌زیست رسیدگی می‌کنند. تعداد اوراق اجتماعی فهرست شده در بازار جهانی در سه‌ماهه سوم 2022 به 1239 رسید که نشان‌دهنده افزایش 8.4 درصدی نسبت به سه‌ماهه دوم 2022 و 43.2 درصد افزایش نسبت به سه‌ماهه سوم 2021 می‌باشد.</a:t>
            </a:r>
          </a:p>
          <a:p>
            <a:pPr marL="0" indent="0" algn="justLow">
              <a:lnSpc>
                <a:spcPct val="150000"/>
              </a:lnSpc>
              <a:buNone/>
            </a:pPr>
            <a:endParaRPr lang="en-US" sz="1900" dirty="0">
              <a:cs typeface="B Nazanin" panose="00000400000000000000" pitchFamily="2" charset="-78"/>
            </a:endParaRPr>
          </a:p>
          <a:p>
            <a:pPr algn="justLow">
              <a:lnSpc>
                <a:spcPct val="150000"/>
              </a:lnSpc>
              <a:buFont typeface="Wingdings" panose="05000000000000000000" pitchFamily="2" charset="2"/>
              <a:buChar char="q"/>
            </a:pPr>
            <a:r>
              <a:rPr lang="fa-IR" sz="1900" dirty="0">
                <a:cs typeface="B Nazanin" panose="00000400000000000000" pitchFamily="2" charset="-78"/>
              </a:rPr>
              <a:t>تأمین مالی خرد: بر اساس داده‌های بانک جهانی، 1.7 میلیارد از افراد بزرگ‌سال در سراسر جهان هنوز بدون بانک هستند. صنعت مالی ممکن است دسترسی گروه‌های محروم به سرمایه و ترویج کارآفرینی را با پرداخت وام‌های خرد افزایش دهد.</a:t>
            </a:r>
          </a:p>
          <a:p>
            <a:pPr marL="0" indent="0" algn="justLow">
              <a:buNone/>
            </a:pPr>
            <a:endParaRPr lang="en-US" sz="1900" dirty="0">
              <a:cs typeface="B Nazanin" panose="00000400000000000000" pitchFamily="2" charset="-78"/>
            </a:endParaRPr>
          </a:p>
          <a:p>
            <a:pPr marL="0" indent="0" algn="just" rtl="1">
              <a:buNone/>
            </a:pPr>
            <a:endParaRPr lang="en-US" dirty="0">
              <a:cs typeface="B Nazanin" panose="00000400000000000000" pitchFamily="2" charset="-78"/>
            </a:endParaRPr>
          </a:p>
        </p:txBody>
      </p:sp>
      <p:sp>
        <p:nvSpPr>
          <p:cNvPr id="4" name="Slide Number Placeholder 3">
            <a:extLst>
              <a:ext uri="{FF2B5EF4-FFF2-40B4-BE49-F238E27FC236}">
                <a16:creationId xmlns:a16="http://schemas.microsoft.com/office/drawing/2014/main" id="{D9E2FF6B-F5AB-48DF-B47A-12C51ADE1592}"/>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10</a:t>
            </a:fld>
            <a:endParaRPr lang="en-US" sz="1600" dirty="0">
              <a:latin typeface="IPT.Badr" panose="00000400000000000000" pitchFamily="2" charset="2"/>
            </a:endParaRPr>
          </a:p>
        </p:txBody>
      </p:sp>
    </p:spTree>
    <p:extLst>
      <p:ext uri="{BB962C8B-B14F-4D97-AF65-F5344CB8AC3E}">
        <p14:creationId xmlns:p14="http://schemas.microsoft.com/office/powerpoint/2010/main" val="412389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C2102B-8C0B-4616-85E3-F55F11E75446}"/>
              </a:ext>
            </a:extLst>
          </p:cNvPr>
          <p:cNvSpPr>
            <a:spLocks noGrp="1"/>
          </p:cNvSpPr>
          <p:nvPr>
            <p:ph idx="1"/>
          </p:nvPr>
        </p:nvSpPr>
        <p:spPr>
          <a:xfrm>
            <a:off x="1066800" y="1199626"/>
            <a:ext cx="10058400" cy="4689446"/>
          </a:xfrm>
        </p:spPr>
        <p:txBody>
          <a:bodyPr>
            <a:normAutofit/>
          </a:bodyPr>
          <a:lstStyle/>
          <a:p>
            <a:pPr marL="0" lvl="0" indent="0" algn="justLow">
              <a:buNone/>
            </a:pPr>
            <a:endParaRPr lang="fa-IR" b="1" dirty="0">
              <a:cs typeface="B Nazanin" panose="00000400000000000000" pitchFamily="2" charset="-78"/>
            </a:endParaRPr>
          </a:p>
          <a:p>
            <a:pPr marL="0" lvl="0" indent="0" algn="justLow">
              <a:buNone/>
            </a:pPr>
            <a:endParaRPr lang="fa-IR" b="1" dirty="0">
              <a:cs typeface="B Nazanin" panose="00000400000000000000" pitchFamily="2" charset="-78"/>
            </a:endParaRPr>
          </a:p>
          <a:p>
            <a:pPr marL="0" lvl="0" indent="0" algn="justLow">
              <a:buNone/>
            </a:pPr>
            <a:r>
              <a:rPr lang="fa-IR" b="1" dirty="0">
                <a:cs typeface="B Nazanin" panose="00000400000000000000" pitchFamily="2" charset="-78"/>
              </a:rPr>
              <a:t>3) حکمرانی</a:t>
            </a:r>
            <a:endParaRPr lang="en-US" b="1" dirty="0">
              <a:cs typeface="B Nazanin" panose="00000400000000000000" pitchFamily="2" charset="-78"/>
            </a:endParaRPr>
          </a:p>
          <a:p>
            <a:pPr lvl="0" algn="justLow">
              <a:buFont typeface="Wingdings" panose="05000000000000000000" pitchFamily="2" charset="2"/>
              <a:buChar char="q"/>
            </a:pPr>
            <a:r>
              <a:rPr lang="fa-IR" dirty="0">
                <a:cs typeface="B Nazanin" panose="00000400000000000000" pitchFamily="2" charset="-78"/>
              </a:rPr>
              <a:t>ترویج رفتار اخلاقی تجاری گزارش باز: مؤسسات مالی می‌توانند با حمایت از سرمایه‌گذاری در شرکت‌هایی که شفاف هستند و گزارش‌های معیارهای زیست‌محیطی، اجتماعی و حکمرانی را ارائه می‌دهند، شرکت‌ها را پاسخگو نگه‌دارند.</a:t>
            </a:r>
          </a:p>
          <a:p>
            <a:pPr algn="justLow">
              <a:buFont typeface="Wingdings" panose="05000000000000000000" pitchFamily="2" charset="2"/>
              <a:buChar char="q"/>
            </a:pPr>
            <a:endParaRPr lang="en-US" dirty="0">
              <a:cs typeface="B Nazanin" panose="00000400000000000000" pitchFamily="2" charset="-78"/>
            </a:endParaRPr>
          </a:p>
          <a:p>
            <a:pPr lvl="0" algn="justLow">
              <a:buFont typeface="Wingdings" panose="05000000000000000000" pitchFamily="2" charset="2"/>
              <a:buChar char="q"/>
            </a:pPr>
            <a:r>
              <a:rPr lang="fa-IR" dirty="0">
                <a:cs typeface="B Nazanin" panose="00000400000000000000" pitchFamily="2" charset="-78"/>
              </a:rPr>
              <a:t>حقوق و دستمزد مدیران: برخی از شرکت‌ها در حال حاضر حقوق مدیرعامل را به معیارهای معیارهای زیست‌محیطی، اجتماعی و حکمرانی مرتبط می‌کنند. بانک‌ها می‌توانند حمایت ازاین‌گونه شرکت‌ها را در اولویت قرار دهند.</a:t>
            </a:r>
            <a:endParaRPr lang="en-US" dirty="0">
              <a:cs typeface="B Nazanin" panose="00000400000000000000" pitchFamily="2" charset="-78"/>
            </a:endParaRPr>
          </a:p>
        </p:txBody>
      </p:sp>
      <p:sp>
        <p:nvSpPr>
          <p:cNvPr id="4" name="Slide Number Placeholder 3">
            <a:extLst>
              <a:ext uri="{FF2B5EF4-FFF2-40B4-BE49-F238E27FC236}">
                <a16:creationId xmlns:a16="http://schemas.microsoft.com/office/drawing/2014/main" id="{82E38C70-2B3A-4D42-AEF4-E8E91BD9174D}"/>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11</a:t>
            </a:fld>
            <a:endParaRPr lang="en-US" sz="1600" dirty="0">
              <a:latin typeface="IPT.Badr" panose="00000400000000000000" pitchFamily="2" charset="2"/>
            </a:endParaRPr>
          </a:p>
        </p:txBody>
      </p:sp>
      <p:pic>
        <p:nvPicPr>
          <p:cNvPr id="6" name="Picture 5">
            <a:extLst>
              <a:ext uri="{FF2B5EF4-FFF2-40B4-BE49-F238E27FC236}">
                <a16:creationId xmlns:a16="http://schemas.microsoft.com/office/drawing/2014/main" id="{405D7968-480D-4E3A-A52C-2E89D43AB8BD}"/>
              </a:ext>
            </a:extLst>
          </p:cNvPr>
          <p:cNvPicPr>
            <a:picLocks noChangeAspect="1"/>
          </p:cNvPicPr>
          <p:nvPr/>
        </p:nvPicPr>
        <p:blipFill>
          <a:blip r:embed="rId2"/>
          <a:stretch>
            <a:fillRect/>
          </a:stretch>
        </p:blipFill>
        <p:spPr>
          <a:xfrm>
            <a:off x="11606733" y="0"/>
            <a:ext cx="585267" cy="859611"/>
          </a:xfrm>
          <a:prstGeom prst="rect">
            <a:avLst/>
          </a:prstGeom>
        </p:spPr>
      </p:pic>
      <p:sp>
        <p:nvSpPr>
          <p:cNvPr id="7" name="Title 1">
            <a:extLst>
              <a:ext uri="{FF2B5EF4-FFF2-40B4-BE49-F238E27FC236}">
                <a16:creationId xmlns:a16="http://schemas.microsoft.com/office/drawing/2014/main" id="{6064BCA3-BE69-8AA9-7FA0-BD0309E4C38B}"/>
              </a:ext>
            </a:extLst>
          </p:cNvPr>
          <p:cNvSpPr>
            <a:spLocks noGrp="1"/>
          </p:cNvSpPr>
          <p:nvPr>
            <p:ph type="title"/>
          </p:nvPr>
        </p:nvSpPr>
        <p:spPr>
          <a:xfrm>
            <a:off x="1066800" y="642594"/>
            <a:ext cx="10058400" cy="476949"/>
          </a:xfrm>
        </p:spPr>
        <p:txBody>
          <a:bodyPr>
            <a:normAutofit fontScale="90000"/>
          </a:bodyPr>
          <a:lstStyle/>
          <a:p>
            <a:pPr algn="r"/>
            <a:r>
              <a:rPr lang="fa-IR" sz="2000" dirty="0">
                <a:cs typeface="B Nazanin Outline" panose="00000400000000000000" pitchFamily="2" charset="-78"/>
              </a:rPr>
              <a:t>ابتکارات و چارچوب‌های جهانی حمایت‌کننده از ادغام معیارهای زیست‌محیطی، اجتماعی وحکمرانی (ادامه...) </a:t>
            </a:r>
          </a:p>
        </p:txBody>
      </p:sp>
    </p:spTree>
    <p:extLst>
      <p:ext uri="{BB962C8B-B14F-4D97-AF65-F5344CB8AC3E}">
        <p14:creationId xmlns:p14="http://schemas.microsoft.com/office/powerpoint/2010/main" val="16343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2C3D-36B7-4D64-B868-8A13243C44EC}"/>
              </a:ext>
            </a:extLst>
          </p:cNvPr>
          <p:cNvSpPr>
            <a:spLocks noGrp="1"/>
          </p:cNvSpPr>
          <p:nvPr>
            <p:ph type="title"/>
          </p:nvPr>
        </p:nvSpPr>
        <p:spPr>
          <a:xfrm>
            <a:off x="1208014" y="642594"/>
            <a:ext cx="9917185" cy="531865"/>
          </a:xfrm>
        </p:spPr>
        <p:txBody>
          <a:bodyPr>
            <a:normAutofit fontScale="90000"/>
          </a:bodyPr>
          <a:lstStyle/>
          <a:p>
            <a:pPr algn="ctr"/>
            <a:r>
              <a:rPr lang="fa-IR" sz="2000" dirty="0">
                <a:cs typeface="B Nazanin Outline" panose="00000400000000000000" pitchFamily="2" charset="-78"/>
              </a:rPr>
              <a:t>سایر ابتکارات و چارچوب‌های جهانی حمایت‌کننده از ادغام معیارهای زیست‌محیطی، اجتماعی وحکمرانی </a:t>
            </a:r>
            <a:endParaRPr lang="en-US" sz="20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A42E321C-4F04-48FD-8A85-67B3517852AA}"/>
              </a:ext>
            </a:extLst>
          </p:cNvPr>
          <p:cNvSpPr>
            <a:spLocks noGrp="1"/>
          </p:cNvSpPr>
          <p:nvPr>
            <p:ph idx="1"/>
          </p:nvPr>
        </p:nvSpPr>
        <p:spPr>
          <a:xfrm>
            <a:off x="1066800" y="1308683"/>
            <a:ext cx="10058400" cy="4726357"/>
          </a:xfrm>
        </p:spPr>
        <p:txBody>
          <a:bodyPr/>
          <a:lstStyle/>
          <a:p>
            <a:pPr algn="justLow">
              <a:buFont typeface="Wingdings" panose="05000000000000000000" pitchFamily="2" charset="2"/>
              <a:buChar char="q"/>
            </a:pPr>
            <a:r>
              <a:rPr lang="fa-IR" b="1" dirty="0">
                <a:cs typeface="B Nazanin" panose="00000400000000000000" pitchFamily="2" charset="-78"/>
              </a:rPr>
              <a:t>بانکداری و وام پایدار</a:t>
            </a:r>
            <a:r>
              <a:rPr lang="fa-IR" dirty="0">
                <a:cs typeface="B Nazanin" panose="00000400000000000000" pitchFamily="2" charset="-78"/>
              </a:rPr>
              <a:t>: برای حمایت از پروژه‌هایی که تأثیر مثبتی بر محیط‌زیست دارند، اِچ‌اس‌بی‌سی  پیشنهاد وام سبز خود را با اصول وام سبز انجمن بازار وام  که هدف آن ایجاد استانداردها و دستورالعمل‌های بازار است، هماهنگ کرده است.</a:t>
            </a:r>
          </a:p>
          <a:p>
            <a:pPr algn="justLow">
              <a:buFont typeface="Wingdings" panose="05000000000000000000" pitchFamily="2" charset="2"/>
              <a:buChar char="q"/>
            </a:pPr>
            <a:endParaRPr lang="fa-IR" dirty="0">
              <a:cs typeface="B Nazanin" panose="00000400000000000000" pitchFamily="2" charset="-78"/>
            </a:endParaRPr>
          </a:p>
          <a:p>
            <a:pPr algn="justLow">
              <a:buFont typeface="Wingdings" panose="05000000000000000000" pitchFamily="2" charset="2"/>
              <a:buChar char="q"/>
            </a:pPr>
            <a:r>
              <a:rPr lang="fa-IR" b="1" dirty="0">
                <a:cs typeface="B Nazanin" panose="00000400000000000000" pitchFamily="2" charset="-78"/>
              </a:rPr>
              <a:t>شمول معیارهای زیست‌محیطی، اجتماعی و حکمرانی در رتبه‌بندی اعتباری</a:t>
            </a:r>
            <a:r>
              <a:rPr lang="fa-IR" dirty="0">
                <a:cs typeface="B Nazanin" panose="00000400000000000000" pitchFamily="2" charset="-78"/>
              </a:rPr>
              <a:t>: با توجه به این واقعیت که ملاحظات معیارهای زیست‌محیطی، اجتماعی و حکمرانی می‌تواند بر وضعیت مالی شرکت و چشم‌انداز آینده تأثیر بگذارد، موسسه رتبه‌بندی جهانی استاندارد اند پورز  شروع به گنجاندن ملاحظات معیارهای زیست‌محیطی، اجتماعی و حکمرانی در رتبه‌بندی اعتباری خودکرده است. </a:t>
            </a:r>
          </a:p>
          <a:p>
            <a:pPr algn="justLow">
              <a:buFont typeface="Wingdings" panose="05000000000000000000" pitchFamily="2" charset="2"/>
              <a:buChar char="q"/>
            </a:pPr>
            <a:endParaRPr lang="fa-IR" dirty="0">
              <a:cs typeface="B Nazanin" panose="00000400000000000000" pitchFamily="2" charset="-78"/>
            </a:endParaRPr>
          </a:p>
          <a:p>
            <a:pPr algn="justLow">
              <a:buFont typeface="Wingdings" panose="05000000000000000000" pitchFamily="2" charset="2"/>
              <a:buChar char="q"/>
            </a:pPr>
            <a:r>
              <a:rPr lang="fa-IR" b="1" dirty="0">
                <a:cs typeface="B Nazanin" panose="00000400000000000000" pitchFamily="2" charset="-78"/>
              </a:rPr>
              <a:t>آموزش</a:t>
            </a:r>
            <a:r>
              <a:rPr lang="fa-IR" dirty="0">
                <a:cs typeface="B Nazanin" panose="00000400000000000000" pitchFamily="2" charset="-78"/>
              </a:rPr>
              <a:t>: معیارهای زیست‌محیطی، اجتماعی و حکمرانی مؤسسه سی اف ای  برای ارائه اطلاعات و منابع لازم به متخصصان مالی برای گنجاندن عوامل معیارهای زیست‌محیطی، اجتماعی و حکمرانی در تجزیه‌وتحلیل‌ها و تصمیمات سرمایه‌گذاری خود، شروع به ارائه مطالب اضافی مرتبط با معیارهای زیست‌محیطی، اجتماعی و حکمرانی کرده است.</a:t>
            </a:r>
          </a:p>
          <a:p>
            <a:pPr algn="justLow">
              <a:buFont typeface="Wingdings" panose="05000000000000000000" pitchFamily="2" charset="2"/>
              <a:buChar char="q"/>
            </a:pPr>
            <a:endParaRPr lang="fa-IR" dirty="0">
              <a:cs typeface="B Nazanin" panose="00000400000000000000" pitchFamily="2" charset="-78"/>
            </a:endParaRPr>
          </a:p>
          <a:p>
            <a:pPr algn="justLow">
              <a:buFont typeface="Wingdings" panose="05000000000000000000" pitchFamily="2" charset="2"/>
              <a:buChar char="q"/>
            </a:pPr>
            <a:r>
              <a:rPr lang="fa-IR" b="1" dirty="0">
                <a:cs typeface="B Nazanin" panose="00000400000000000000" pitchFamily="2" charset="-78"/>
              </a:rPr>
              <a:t>گزارش معیارهای زیست‌محیطی، اجتماعی و حکمرانی و شفافیت</a:t>
            </a:r>
            <a:r>
              <a:rPr lang="fa-IR" dirty="0">
                <a:cs typeface="B Nazanin" panose="00000400000000000000" pitchFamily="2" charset="-78"/>
              </a:rPr>
              <a:t>: شرکت‌کنندگان کلیدی درزمینه معیارهای زیست‌محیطی، اجتماعی و حکمرانی اکنون شامل جی آر آی  و سسب  هستند. سرمایه‌گذاران اکنون می‌توانند انتخاب‌های بهتری داشته باشند.</a:t>
            </a:r>
          </a:p>
          <a:p>
            <a:pPr marL="0" indent="0">
              <a:buNone/>
            </a:pPr>
            <a:endParaRPr lang="en-US" dirty="0"/>
          </a:p>
        </p:txBody>
      </p:sp>
      <p:sp>
        <p:nvSpPr>
          <p:cNvPr id="5" name="Slide Number Placeholder 4">
            <a:extLst>
              <a:ext uri="{FF2B5EF4-FFF2-40B4-BE49-F238E27FC236}">
                <a16:creationId xmlns:a16="http://schemas.microsoft.com/office/drawing/2014/main" id="{39081CAC-C9BC-4FFB-9550-5A8466E8D181}"/>
              </a:ext>
            </a:extLst>
          </p:cNvPr>
          <p:cNvSpPr>
            <a:spLocks noGrp="1"/>
          </p:cNvSpPr>
          <p:nvPr>
            <p:ph type="sldNum" sz="quarter" idx="12"/>
          </p:nvPr>
        </p:nvSpPr>
        <p:spPr>
          <a:xfrm>
            <a:off x="10306590" y="6169264"/>
            <a:ext cx="1463040" cy="256032"/>
          </a:xfrm>
        </p:spPr>
        <p:txBody>
          <a:bodyPr/>
          <a:lstStyle/>
          <a:p>
            <a:fld id="{626D44BB-FEB3-4E84-B5D5-AA695934B6F5}" type="slidenum">
              <a:rPr lang="en-US" sz="1600" smtClean="0">
                <a:latin typeface="IPT.Badr" panose="00000400000000000000" pitchFamily="2" charset="2"/>
              </a:rPr>
              <a:t>12</a:t>
            </a:fld>
            <a:endParaRPr lang="en-US" sz="1600" dirty="0">
              <a:latin typeface="IPT.Badr" panose="00000400000000000000" pitchFamily="2" charset="2"/>
            </a:endParaRPr>
          </a:p>
        </p:txBody>
      </p:sp>
    </p:spTree>
    <p:extLst>
      <p:ext uri="{BB962C8B-B14F-4D97-AF65-F5344CB8AC3E}">
        <p14:creationId xmlns:p14="http://schemas.microsoft.com/office/powerpoint/2010/main" val="105088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ACA0-ABDE-48BA-B069-4C01B160BD07}"/>
              </a:ext>
            </a:extLst>
          </p:cNvPr>
          <p:cNvSpPr>
            <a:spLocks noGrp="1"/>
          </p:cNvSpPr>
          <p:nvPr>
            <p:ph type="title"/>
          </p:nvPr>
        </p:nvSpPr>
        <p:spPr>
          <a:xfrm>
            <a:off x="956345" y="642594"/>
            <a:ext cx="10168855" cy="607366"/>
          </a:xfrm>
        </p:spPr>
        <p:txBody>
          <a:bodyPr>
            <a:normAutofit/>
          </a:bodyPr>
          <a:lstStyle/>
          <a:p>
            <a:pPr algn="r"/>
            <a:r>
              <a:rPr lang="fa-IR" sz="2000" dirty="0">
                <a:cs typeface="B Nazanin Outline" panose="00000400000000000000" pitchFamily="2" charset="-78"/>
              </a:rPr>
              <a:t>مروری بر استانداردها و گزارش دهی تطبیق با الزامات معیارهای زیست‌محیطی، اجتماعی و حکمرانی </a:t>
            </a:r>
            <a:endParaRPr lang="en-US" sz="20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2C036993-29D7-41CB-9566-B1AA4B0F9380}"/>
              </a:ext>
            </a:extLst>
          </p:cNvPr>
          <p:cNvSpPr>
            <a:spLocks noGrp="1"/>
          </p:cNvSpPr>
          <p:nvPr>
            <p:ph idx="1"/>
          </p:nvPr>
        </p:nvSpPr>
        <p:spPr>
          <a:xfrm>
            <a:off x="570451" y="1308684"/>
            <a:ext cx="10783349" cy="4905852"/>
          </a:xfrm>
        </p:spPr>
        <p:txBody>
          <a:bodyPr>
            <a:normAutofit/>
          </a:bodyPr>
          <a:lstStyle/>
          <a:p>
            <a:pPr>
              <a:buFont typeface="Wingdings" panose="05000000000000000000" pitchFamily="2" charset="2"/>
              <a:buChar char="Ø"/>
            </a:pPr>
            <a:endParaRPr lang="fa-IR" b="1" dirty="0">
              <a:cs typeface="B Nazanin" panose="00000400000000000000" pitchFamily="2" charset="-78"/>
            </a:endParaRPr>
          </a:p>
          <a:p>
            <a:pPr>
              <a:lnSpc>
                <a:spcPct val="200000"/>
              </a:lnSpc>
              <a:buFont typeface="Wingdings" panose="05000000000000000000" pitchFamily="2" charset="2"/>
              <a:buChar char="Ø"/>
            </a:pPr>
            <a:r>
              <a:rPr lang="fa-IR" b="1" dirty="0">
                <a:cs typeface="B Nazanin" panose="00000400000000000000" pitchFamily="2" charset="-78"/>
              </a:rPr>
              <a:t>گزارش پایداری چیست؟</a:t>
            </a:r>
          </a:p>
          <a:p>
            <a:pPr algn="justLow">
              <a:lnSpc>
                <a:spcPct val="200000"/>
              </a:lnSpc>
              <a:buFont typeface="Wingdings" panose="05000000000000000000" pitchFamily="2" charset="2"/>
              <a:buChar char="q"/>
            </a:pPr>
            <a:r>
              <a:rPr lang="fa-IR" dirty="0">
                <a:cs typeface="B Nazanin" panose="00000400000000000000" pitchFamily="2" charset="-78"/>
              </a:rPr>
              <a:t>گزارش پایداری، گزارشی است که سازمان‌ها درباره تأثیرات اقتصادی، اجتماعی و محیط‌زیستی فعالیت‌های خود منتشر می‌کنند. </a:t>
            </a:r>
          </a:p>
          <a:p>
            <a:pPr algn="justLow">
              <a:lnSpc>
                <a:spcPct val="200000"/>
              </a:lnSpc>
              <a:buFont typeface="Wingdings" panose="05000000000000000000" pitchFamily="2" charset="2"/>
              <a:buChar char="q"/>
            </a:pPr>
            <a:r>
              <a:rPr lang="fa-IR" dirty="0">
                <a:cs typeface="B Nazanin" panose="00000400000000000000" pitchFamily="2" charset="-78"/>
              </a:rPr>
              <a:t>این گزارش ارزش‌ها و ساختار مدیریتی سازمان را نشان می‌دهد و ارتباط میان استراتژی شرکت و اهداف جهانی اقتصاد پایدار را ترسیم می‌کند. </a:t>
            </a:r>
          </a:p>
          <a:p>
            <a:pPr algn="justLow">
              <a:lnSpc>
                <a:spcPct val="200000"/>
              </a:lnSpc>
              <a:buFont typeface="Wingdings" panose="05000000000000000000" pitchFamily="2" charset="2"/>
              <a:buChar char="q"/>
            </a:pPr>
            <a:r>
              <a:rPr lang="fa-IR" dirty="0">
                <a:cs typeface="B Nazanin" panose="00000400000000000000" pitchFamily="2" charset="-78"/>
              </a:rPr>
              <a:t>همه سازمان‌ها، فارغ از اندازه و نوع فعالیت، می‌توانند گزارش پایداری تهیه کنند.</a:t>
            </a:r>
          </a:p>
          <a:p>
            <a:pPr algn="justLow">
              <a:buFont typeface="Wingdings" panose="05000000000000000000" pitchFamily="2" charset="2"/>
              <a:buChar char="q"/>
            </a:pPr>
            <a:endParaRPr lang="fa-IR" dirty="0">
              <a:cs typeface="B Nazanin" panose="00000400000000000000" pitchFamily="2" charset="-78"/>
            </a:endParaRPr>
          </a:p>
          <a:p>
            <a:pPr marL="0" indent="0" algn="justLow">
              <a:spcBef>
                <a:spcPts val="1200"/>
              </a:spcBef>
              <a:buNone/>
            </a:pPr>
            <a:endParaRPr lang="fa-IR" dirty="0">
              <a:cs typeface="B Nazanin" panose="00000400000000000000" pitchFamily="2" charset="-78"/>
            </a:endParaRPr>
          </a:p>
          <a:p>
            <a:pPr marL="0" indent="0" algn="justLow">
              <a:buNone/>
            </a:pPr>
            <a:endParaRPr lang="fa-IR" dirty="0">
              <a:cs typeface="B Nazanin" panose="00000400000000000000" pitchFamily="2" charset="-78"/>
            </a:endParaRPr>
          </a:p>
          <a:p>
            <a:pPr marL="0" indent="0">
              <a:buNone/>
            </a:pPr>
            <a:endParaRPr lang="en-US"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24C66AFC-7727-4048-BD24-73871747F27B}"/>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13</a:t>
            </a:fld>
            <a:endParaRPr lang="en-US" sz="1600" dirty="0">
              <a:latin typeface="IPT.Badr" panose="00000400000000000000" pitchFamily="2" charset="2"/>
            </a:endParaRPr>
          </a:p>
        </p:txBody>
      </p:sp>
      <p:pic>
        <p:nvPicPr>
          <p:cNvPr id="6" name="Picture 5">
            <a:extLst>
              <a:ext uri="{FF2B5EF4-FFF2-40B4-BE49-F238E27FC236}">
                <a16:creationId xmlns:a16="http://schemas.microsoft.com/office/drawing/2014/main" id="{176C9C47-1745-463F-88A1-642A80C44BF6}"/>
              </a:ext>
            </a:extLst>
          </p:cNvPr>
          <p:cNvPicPr>
            <a:picLocks noChangeAspect="1"/>
          </p:cNvPicPr>
          <p:nvPr/>
        </p:nvPicPr>
        <p:blipFill>
          <a:blip r:embed="rId2"/>
          <a:stretch>
            <a:fillRect/>
          </a:stretch>
        </p:blipFill>
        <p:spPr>
          <a:xfrm>
            <a:off x="11524658" y="168295"/>
            <a:ext cx="585267" cy="859611"/>
          </a:xfrm>
          <a:prstGeom prst="rect">
            <a:avLst/>
          </a:prstGeom>
        </p:spPr>
      </p:pic>
    </p:spTree>
    <p:extLst>
      <p:ext uri="{BB962C8B-B14F-4D97-AF65-F5344CB8AC3E}">
        <p14:creationId xmlns:p14="http://schemas.microsoft.com/office/powerpoint/2010/main" val="165233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B4F41-2DE9-4942-BDF7-522B8FCD4D4A}"/>
              </a:ext>
            </a:extLst>
          </p:cNvPr>
          <p:cNvSpPr>
            <a:spLocks noGrp="1"/>
          </p:cNvSpPr>
          <p:nvPr>
            <p:ph idx="1"/>
          </p:nvPr>
        </p:nvSpPr>
        <p:spPr>
          <a:xfrm>
            <a:off x="1066800" y="1191422"/>
            <a:ext cx="10058400" cy="5159229"/>
          </a:xfrm>
        </p:spPr>
        <p:txBody>
          <a:bodyPr/>
          <a:lstStyle/>
          <a:p>
            <a:pPr marL="0" indent="0">
              <a:buNone/>
            </a:pPr>
            <a:endParaRPr lang="fa-IR" dirty="0"/>
          </a:p>
          <a:p>
            <a:pPr marL="0" indent="0">
              <a:buNone/>
            </a:pPr>
            <a:endParaRPr lang="fa-IR" dirty="0"/>
          </a:p>
          <a:p>
            <a:pPr marL="0" indent="0">
              <a:buNone/>
            </a:pPr>
            <a:endParaRPr lang="fa-IR" dirty="0"/>
          </a:p>
          <a:p>
            <a:pPr marL="0" indent="0">
              <a:buNone/>
            </a:pPr>
            <a:endParaRPr lang="fa-IR" dirty="0"/>
          </a:p>
          <a:p>
            <a:pPr marL="0" indent="0">
              <a:buNone/>
            </a:pPr>
            <a:endParaRPr lang="fa-IR" dirty="0"/>
          </a:p>
        </p:txBody>
      </p:sp>
      <p:sp>
        <p:nvSpPr>
          <p:cNvPr id="5" name="Slide Number Placeholder 4">
            <a:extLst>
              <a:ext uri="{FF2B5EF4-FFF2-40B4-BE49-F238E27FC236}">
                <a16:creationId xmlns:a16="http://schemas.microsoft.com/office/drawing/2014/main" id="{A8A48FB6-2D18-4163-85DD-25AC6E4B53F5}"/>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14</a:t>
            </a:fld>
            <a:endParaRPr lang="en-US" sz="1600" dirty="0">
              <a:latin typeface="IPT.Badr" panose="00000400000000000000" pitchFamily="2" charset="2"/>
            </a:endParaRPr>
          </a:p>
        </p:txBody>
      </p:sp>
      <p:pic>
        <p:nvPicPr>
          <p:cNvPr id="2" name="Picture 1">
            <a:extLst>
              <a:ext uri="{FF2B5EF4-FFF2-40B4-BE49-F238E27FC236}">
                <a16:creationId xmlns:a16="http://schemas.microsoft.com/office/drawing/2014/main" id="{8B4D6114-8B11-4A01-A148-6BEBEF8693A8}"/>
              </a:ext>
            </a:extLst>
          </p:cNvPr>
          <p:cNvPicPr>
            <a:picLocks noChangeAspect="1"/>
          </p:cNvPicPr>
          <p:nvPr/>
        </p:nvPicPr>
        <p:blipFill>
          <a:blip r:embed="rId2"/>
          <a:stretch>
            <a:fillRect/>
          </a:stretch>
        </p:blipFill>
        <p:spPr>
          <a:xfrm>
            <a:off x="11606733" y="0"/>
            <a:ext cx="585267" cy="859611"/>
          </a:xfrm>
          <a:prstGeom prst="rect">
            <a:avLst/>
          </a:prstGeom>
        </p:spPr>
      </p:pic>
      <p:graphicFrame>
        <p:nvGraphicFramePr>
          <p:cNvPr id="6" name="Table 5">
            <a:extLst>
              <a:ext uri="{FF2B5EF4-FFF2-40B4-BE49-F238E27FC236}">
                <a16:creationId xmlns:a16="http://schemas.microsoft.com/office/drawing/2014/main" id="{50D678A8-C3CA-493B-ACF6-874FCB8D7563}"/>
              </a:ext>
            </a:extLst>
          </p:cNvPr>
          <p:cNvGraphicFramePr>
            <a:graphicFrameLocks noGrp="1"/>
          </p:cNvGraphicFramePr>
          <p:nvPr>
            <p:extLst>
              <p:ext uri="{D42A27DB-BD31-4B8C-83A1-F6EECF244321}">
                <p14:modId xmlns:p14="http://schemas.microsoft.com/office/powerpoint/2010/main" val="2585642905"/>
              </p:ext>
            </p:extLst>
          </p:nvPr>
        </p:nvGraphicFramePr>
        <p:xfrm>
          <a:off x="1199626" y="1468074"/>
          <a:ext cx="9227889" cy="4404331"/>
        </p:xfrm>
        <a:graphic>
          <a:graphicData uri="http://schemas.openxmlformats.org/drawingml/2006/table">
            <a:tbl>
              <a:tblPr rtl="1" firstRow="1" firstCol="1" bandRow="1">
                <a:tableStyleId>{2D5ABB26-0587-4C30-8999-92F81FD0307C}</a:tableStyleId>
              </a:tblPr>
              <a:tblGrid>
                <a:gridCol w="3985372">
                  <a:extLst>
                    <a:ext uri="{9D8B030D-6E8A-4147-A177-3AD203B41FA5}">
                      <a16:colId xmlns:a16="http://schemas.microsoft.com/office/drawing/2014/main" val="3146787487"/>
                    </a:ext>
                  </a:extLst>
                </a:gridCol>
                <a:gridCol w="5242517">
                  <a:extLst>
                    <a:ext uri="{9D8B030D-6E8A-4147-A177-3AD203B41FA5}">
                      <a16:colId xmlns:a16="http://schemas.microsoft.com/office/drawing/2014/main" val="2611392784"/>
                    </a:ext>
                  </a:extLst>
                </a:gridCol>
              </a:tblGrid>
              <a:tr h="1306166">
                <a:tc>
                  <a:txBody>
                    <a:bodyPr/>
                    <a:lstStyle/>
                    <a:p>
                      <a:pPr algn="ctr" rtl="1">
                        <a:lnSpc>
                          <a:spcPct val="107000"/>
                        </a:lnSpc>
                        <a:spcAft>
                          <a:spcPts val="0"/>
                        </a:spcAft>
                      </a:pPr>
                      <a:r>
                        <a:rPr lang="fa-IR" sz="1900" kern="1200" dirty="0">
                          <a:solidFill>
                            <a:schemeClr val="tx1"/>
                          </a:solidFill>
                          <a:latin typeface="+mn-lt"/>
                          <a:ea typeface="+mn-ea"/>
                          <a:cs typeface="B Nazanin" panose="00000400000000000000" pitchFamily="2" charset="-78"/>
                        </a:rPr>
                        <a:t>انگیزه بیرونی</a:t>
                      </a:r>
                      <a:endParaRPr lang="en-US" sz="1900"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lvl="0" indent="-342900" algn="justLow" rtl="1">
                        <a:lnSpc>
                          <a:spcPct val="107000"/>
                        </a:lnSpc>
                        <a:spcAft>
                          <a:spcPts val="0"/>
                        </a:spcAft>
                        <a:buFont typeface="Wingdings" panose="05000000000000000000" pitchFamily="2" charset="2"/>
                        <a:buChar char=""/>
                      </a:pPr>
                      <a:r>
                        <a:rPr lang="fa-IR" sz="1900" kern="1200" dirty="0">
                          <a:solidFill>
                            <a:schemeClr val="tx1"/>
                          </a:solidFill>
                          <a:latin typeface="+mn-lt"/>
                          <a:ea typeface="+mn-ea"/>
                          <a:cs typeface="B Nazanin" panose="00000400000000000000" pitchFamily="2" charset="-78"/>
                        </a:rPr>
                        <a:t>نشان دادن تطبیق با مقررات محلی و هنجارهای عمومی؛</a:t>
                      </a:r>
                      <a:endParaRPr lang="en-US" sz="1900"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900" kern="1200" dirty="0">
                          <a:solidFill>
                            <a:schemeClr val="tx1"/>
                          </a:solidFill>
                          <a:latin typeface="+mn-lt"/>
                          <a:ea typeface="+mn-ea"/>
                          <a:cs typeface="B Nazanin" panose="00000400000000000000" pitchFamily="2" charset="-78"/>
                        </a:rPr>
                        <a:t>ایجاد شفافیت برای طیف وسیعی از ذینفعان؛</a:t>
                      </a:r>
                      <a:endParaRPr lang="en-US" sz="1900"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900" kern="1200" dirty="0">
                          <a:solidFill>
                            <a:schemeClr val="tx1"/>
                          </a:solidFill>
                          <a:latin typeface="+mn-lt"/>
                          <a:ea typeface="+mn-ea"/>
                          <a:cs typeface="B Nazanin" panose="00000400000000000000" pitchFamily="2" charset="-78"/>
                        </a:rPr>
                        <a:t>مزایای شهرت و اعتبار</a:t>
                      </a:r>
                      <a:endParaRPr lang="en-US" sz="1900"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799172"/>
                  </a:ext>
                </a:extLst>
              </a:tr>
              <a:tr h="2634190">
                <a:tc>
                  <a:txBody>
                    <a:bodyPr/>
                    <a:lstStyle/>
                    <a:p>
                      <a:pPr algn="ctr" rtl="1">
                        <a:lnSpc>
                          <a:spcPct val="107000"/>
                        </a:lnSpc>
                        <a:spcAft>
                          <a:spcPts val="0"/>
                        </a:spcAft>
                      </a:pPr>
                      <a:r>
                        <a:rPr lang="fa-IR" sz="1900" kern="1200" dirty="0">
                          <a:solidFill>
                            <a:schemeClr val="tx1"/>
                          </a:solidFill>
                          <a:latin typeface="+mn-lt"/>
                          <a:ea typeface="+mn-ea"/>
                          <a:cs typeface="B Nazanin" panose="00000400000000000000" pitchFamily="2" charset="-78"/>
                        </a:rPr>
                        <a:t>انگیزه درونی</a:t>
                      </a:r>
                      <a:endParaRPr lang="en-US" sz="1900"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lvl="0" indent="-342900" algn="justLow" rtl="1">
                        <a:lnSpc>
                          <a:spcPct val="107000"/>
                        </a:lnSpc>
                        <a:spcAft>
                          <a:spcPts val="0"/>
                        </a:spcAft>
                        <a:buFont typeface="Wingdings" panose="05000000000000000000" pitchFamily="2" charset="2"/>
                        <a:buChar char=""/>
                      </a:pPr>
                      <a:r>
                        <a:rPr lang="fa-IR" sz="1900" kern="1200" dirty="0">
                          <a:solidFill>
                            <a:schemeClr val="tx1"/>
                          </a:solidFill>
                          <a:latin typeface="+mn-lt"/>
                          <a:ea typeface="+mn-ea"/>
                          <a:cs typeface="B Nazanin" panose="00000400000000000000" pitchFamily="2" charset="-78"/>
                        </a:rPr>
                        <a:t>پویش زیست‌محیطی (بهبود مدیریت ریسک و شناسایی فرصت‌های استراتژیک)؛</a:t>
                      </a:r>
                      <a:endParaRPr lang="en-US" sz="1900"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900" kern="1200" dirty="0">
                          <a:solidFill>
                            <a:schemeClr val="tx1"/>
                          </a:solidFill>
                          <a:latin typeface="+mn-lt"/>
                          <a:ea typeface="+mn-ea"/>
                          <a:cs typeface="B Nazanin" panose="00000400000000000000" pitchFamily="2" charset="-78"/>
                        </a:rPr>
                        <a:t>تدوین استراتژی (بهبود عملکرد عملیاتی)؛</a:t>
                      </a:r>
                      <a:endParaRPr lang="en-US" sz="1900"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900" kern="1200" dirty="0">
                          <a:solidFill>
                            <a:schemeClr val="tx1"/>
                          </a:solidFill>
                          <a:latin typeface="+mn-lt"/>
                          <a:ea typeface="+mn-ea"/>
                          <a:cs typeface="B Nazanin" panose="00000400000000000000" pitchFamily="2" charset="-78"/>
                        </a:rPr>
                        <a:t>آگاهی از تصمیم‌های تخصیص منابع و استراتژی‌های کاهش هزینه؛</a:t>
                      </a:r>
                      <a:endParaRPr lang="en-US" sz="1900"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900" kern="1200" dirty="0">
                          <a:solidFill>
                            <a:schemeClr val="tx1"/>
                          </a:solidFill>
                          <a:latin typeface="+mn-lt"/>
                          <a:ea typeface="+mn-ea"/>
                          <a:cs typeface="B Nazanin" panose="00000400000000000000" pitchFamily="2" charset="-78"/>
                        </a:rPr>
                        <a:t>اجرای استراتژی (بهبود فرایندها و هماهنگی در عملکردهای مختلف سازمان، آگاهی بیشتر از پایداری در کل سازمان و انگیزش کارکنان)؛</a:t>
                      </a:r>
                      <a:endParaRPr lang="en-US" sz="1900"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900" kern="1200" dirty="0">
                          <a:solidFill>
                            <a:schemeClr val="tx1"/>
                          </a:solidFill>
                          <a:latin typeface="+mn-lt"/>
                          <a:ea typeface="+mn-ea"/>
                          <a:cs typeface="B Nazanin" panose="00000400000000000000" pitchFamily="2" charset="-78"/>
                        </a:rPr>
                        <a:t> </a:t>
                      </a:r>
                      <a:r>
                        <a:rPr lang="fa-IR" sz="1900" kern="1200" dirty="0">
                          <a:solidFill>
                            <a:schemeClr val="tx1"/>
                          </a:solidFill>
                          <a:latin typeface="+mn-lt"/>
                          <a:ea typeface="+mn-ea"/>
                          <a:cs typeface="B Nazanin" panose="00000400000000000000" pitchFamily="2" charset="-78"/>
                        </a:rPr>
                        <a:t>ارزیابی استراتژی (توانایی توسعه یافته برای پیگیری وضعیت پیشرفت در برابر اهداف خاص و نوآوری و یادگیری)</a:t>
                      </a:r>
                      <a:endParaRPr lang="en-US" sz="1900"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377617"/>
                  </a:ext>
                </a:extLst>
              </a:tr>
            </a:tbl>
          </a:graphicData>
        </a:graphic>
      </p:graphicFrame>
      <p:sp>
        <p:nvSpPr>
          <p:cNvPr id="10" name="TextBox 9">
            <a:extLst>
              <a:ext uri="{FF2B5EF4-FFF2-40B4-BE49-F238E27FC236}">
                <a16:creationId xmlns:a16="http://schemas.microsoft.com/office/drawing/2014/main" id="{E443D35D-1E25-4782-83B1-CD1FC3D55551}"/>
              </a:ext>
            </a:extLst>
          </p:cNvPr>
          <p:cNvSpPr txBox="1"/>
          <p:nvPr/>
        </p:nvSpPr>
        <p:spPr>
          <a:xfrm>
            <a:off x="813732" y="645952"/>
            <a:ext cx="10201013" cy="400110"/>
          </a:xfrm>
          <a:prstGeom prst="rect">
            <a:avLst/>
          </a:prstGeom>
          <a:noFill/>
        </p:spPr>
        <p:txBody>
          <a:bodyPr wrap="square" rtlCol="0">
            <a:spAutoFit/>
          </a:bodyPr>
          <a:lstStyle/>
          <a:p>
            <a:pPr algn="ctr"/>
            <a:r>
              <a:rPr lang="fa-IR" sz="2000" dirty="0">
                <a:solidFill>
                  <a:schemeClr val="tx1">
                    <a:lumMod val="85000"/>
                    <a:lumOff val="15000"/>
                  </a:schemeClr>
                </a:solidFill>
                <a:latin typeface="+mj-lt"/>
                <a:cs typeface="B Nazanin Outline" panose="00000400000000000000" pitchFamily="2" charset="-78"/>
              </a:rPr>
              <a:t>انگیزه گزارش دهی تطبیق با الزامات معیارهای زیست‌محیطی، اجتماعی و حکمرانی </a:t>
            </a:r>
            <a:endParaRPr lang="en-US" sz="2000" dirty="0">
              <a:solidFill>
                <a:schemeClr val="tx1">
                  <a:lumMod val="85000"/>
                  <a:lumOff val="15000"/>
                </a:schemeClr>
              </a:solidFill>
              <a:latin typeface="+mj-lt"/>
              <a:cs typeface="B Nazanin Outline" panose="00000400000000000000" pitchFamily="2" charset="-78"/>
            </a:endParaRPr>
          </a:p>
        </p:txBody>
      </p:sp>
      <p:sp>
        <p:nvSpPr>
          <p:cNvPr id="11" name="TextBox 10">
            <a:extLst>
              <a:ext uri="{FF2B5EF4-FFF2-40B4-BE49-F238E27FC236}">
                <a16:creationId xmlns:a16="http://schemas.microsoft.com/office/drawing/2014/main" id="{4CCB0C3C-191F-48F5-99FA-2E49CA9F51DA}"/>
              </a:ext>
            </a:extLst>
          </p:cNvPr>
          <p:cNvSpPr txBox="1"/>
          <p:nvPr/>
        </p:nvSpPr>
        <p:spPr>
          <a:xfrm>
            <a:off x="8378147" y="5872405"/>
            <a:ext cx="2049368" cy="369332"/>
          </a:xfrm>
          <a:prstGeom prst="rect">
            <a:avLst/>
          </a:prstGeom>
          <a:noFill/>
        </p:spPr>
        <p:txBody>
          <a:bodyPr wrap="square" rtlCol="0">
            <a:spAutoFit/>
          </a:bodyPr>
          <a:lstStyle/>
          <a:p>
            <a:pPr algn="r"/>
            <a:r>
              <a:rPr lang="fa-IR" sz="1050" dirty="0">
                <a:cs typeface="B Nazanin" panose="00000400000000000000" pitchFamily="2" charset="-78"/>
              </a:rPr>
              <a:t>منبع: لوپز و همکاران،2015</a:t>
            </a:r>
            <a:r>
              <a:rPr lang="fa-IR" dirty="0">
                <a:cs typeface="B Nazanin" panose="00000400000000000000" pitchFamily="2" charset="-78"/>
              </a:rPr>
              <a:t> </a:t>
            </a:r>
            <a:endParaRPr lang="en-US" dirty="0">
              <a:cs typeface="B Nazanin" panose="00000400000000000000" pitchFamily="2" charset="-78"/>
            </a:endParaRPr>
          </a:p>
        </p:txBody>
      </p:sp>
    </p:spTree>
    <p:extLst>
      <p:ext uri="{BB962C8B-B14F-4D97-AF65-F5344CB8AC3E}">
        <p14:creationId xmlns:p14="http://schemas.microsoft.com/office/powerpoint/2010/main" val="355461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B57B-E8DD-42D2-8310-60A0D1BEEE85}"/>
              </a:ext>
            </a:extLst>
          </p:cNvPr>
          <p:cNvSpPr>
            <a:spLocks noGrp="1"/>
          </p:cNvSpPr>
          <p:nvPr>
            <p:ph type="title"/>
          </p:nvPr>
        </p:nvSpPr>
        <p:spPr>
          <a:xfrm>
            <a:off x="939567" y="642594"/>
            <a:ext cx="10185633" cy="637595"/>
          </a:xfrm>
        </p:spPr>
        <p:txBody>
          <a:bodyPr>
            <a:normAutofit/>
          </a:bodyPr>
          <a:lstStyle/>
          <a:p>
            <a:pPr algn="ctr"/>
            <a:r>
              <a:rPr lang="fa-IR" sz="2000" dirty="0">
                <a:cs typeface="B Nazanin Outline" panose="00000400000000000000" pitchFamily="2" charset="-78"/>
              </a:rPr>
              <a:t>مزایا و معایب افشای داوطلبانه و الزامی</a:t>
            </a:r>
            <a:endParaRPr lang="en-US" sz="2000" dirty="0">
              <a:cs typeface="B Nazanin Outline" panose="00000400000000000000" pitchFamily="2" charset="-78"/>
            </a:endParaRPr>
          </a:p>
        </p:txBody>
      </p:sp>
      <p:graphicFrame>
        <p:nvGraphicFramePr>
          <p:cNvPr id="5" name="Content Placeholder 4">
            <a:extLst>
              <a:ext uri="{FF2B5EF4-FFF2-40B4-BE49-F238E27FC236}">
                <a16:creationId xmlns:a16="http://schemas.microsoft.com/office/drawing/2014/main" id="{7ECF8F80-1AF9-4B53-812A-9F0E3BC96A3B}"/>
              </a:ext>
            </a:extLst>
          </p:cNvPr>
          <p:cNvGraphicFramePr>
            <a:graphicFrameLocks noGrp="1"/>
          </p:cNvGraphicFramePr>
          <p:nvPr>
            <p:ph idx="1"/>
            <p:extLst>
              <p:ext uri="{D42A27DB-BD31-4B8C-83A1-F6EECF244321}">
                <p14:modId xmlns:p14="http://schemas.microsoft.com/office/powerpoint/2010/main" val="1607564694"/>
              </p:ext>
            </p:extLst>
          </p:nvPr>
        </p:nvGraphicFramePr>
        <p:xfrm>
          <a:off x="2273416" y="1280190"/>
          <a:ext cx="7136649" cy="4508214"/>
        </p:xfrm>
        <a:graphic>
          <a:graphicData uri="http://schemas.openxmlformats.org/drawingml/2006/table">
            <a:tbl>
              <a:tblPr rtl="1" firstRow="1" firstCol="1" bandRow="1">
                <a:tableStyleId>{2D5ABB26-0587-4C30-8999-92F81FD0307C}</a:tableStyleId>
              </a:tblPr>
              <a:tblGrid>
                <a:gridCol w="2054573">
                  <a:extLst>
                    <a:ext uri="{9D8B030D-6E8A-4147-A177-3AD203B41FA5}">
                      <a16:colId xmlns:a16="http://schemas.microsoft.com/office/drawing/2014/main" val="3603516219"/>
                    </a:ext>
                  </a:extLst>
                </a:gridCol>
                <a:gridCol w="2054573">
                  <a:extLst>
                    <a:ext uri="{9D8B030D-6E8A-4147-A177-3AD203B41FA5}">
                      <a16:colId xmlns:a16="http://schemas.microsoft.com/office/drawing/2014/main" val="2660483543"/>
                    </a:ext>
                  </a:extLst>
                </a:gridCol>
                <a:gridCol w="3027503">
                  <a:extLst>
                    <a:ext uri="{9D8B030D-6E8A-4147-A177-3AD203B41FA5}">
                      <a16:colId xmlns:a16="http://schemas.microsoft.com/office/drawing/2014/main" val="1895948155"/>
                    </a:ext>
                  </a:extLst>
                </a:gridCol>
              </a:tblGrid>
              <a:tr h="237275">
                <a:tc>
                  <a:txBody>
                    <a:bodyPr/>
                    <a:lstStyle/>
                    <a:p>
                      <a:pPr algn="ctr" rtl="1">
                        <a:lnSpc>
                          <a:spcPct val="107000"/>
                        </a:lnSpc>
                        <a:spcAft>
                          <a:spcPts val="0"/>
                        </a:spcAft>
                      </a:pPr>
                      <a:r>
                        <a:rPr lang="fa-IR" sz="1400" b="1" kern="1200" dirty="0">
                          <a:solidFill>
                            <a:schemeClr val="tx1"/>
                          </a:solidFill>
                          <a:latin typeface="+mn-lt"/>
                          <a:ea typeface="+mn-ea"/>
                          <a:cs typeface="B Nazanin" panose="00000400000000000000" pitchFamily="2" charset="-78"/>
                        </a:rPr>
                        <a:t>افشا</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400" b="1" kern="1200" dirty="0">
                          <a:solidFill>
                            <a:schemeClr val="tx1"/>
                          </a:solidFill>
                          <a:latin typeface="+mn-lt"/>
                          <a:ea typeface="+mn-ea"/>
                          <a:cs typeface="B Nazanin" panose="00000400000000000000" pitchFamily="2" charset="-78"/>
                        </a:rPr>
                        <a:t>مزایا</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400" b="1" kern="1200" dirty="0">
                          <a:solidFill>
                            <a:schemeClr val="tx1"/>
                          </a:solidFill>
                          <a:latin typeface="+mn-lt"/>
                          <a:ea typeface="+mn-ea"/>
                          <a:cs typeface="B Nazanin" panose="00000400000000000000" pitchFamily="2" charset="-78"/>
                        </a:rPr>
                        <a:t>معایب</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29849884"/>
                  </a:ext>
                </a:extLst>
              </a:tr>
              <a:tr h="1423646">
                <a:tc>
                  <a:txBody>
                    <a:bodyPr/>
                    <a:lstStyle/>
                    <a:p>
                      <a:pPr algn="ctr" rtl="1">
                        <a:lnSpc>
                          <a:spcPct val="107000"/>
                        </a:lnSpc>
                        <a:spcAft>
                          <a:spcPts val="0"/>
                        </a:spcAft>
                      </a:pPr>
                      <a:r>
                        <a:rPr lang="fa-IR" sz="1400" b="1" kern="1200" dirty="0">
                          <a:solidFill>
                            <a:schemeClr val="tx1"/>
                          </a:solidFill>
                          <a:latin typeface="+mn-lt"/>
                          <a:ea typeface="+mn-ea"/>
                          <a:cs typeface="B Nazanin" panose="00000400000000000000" pitchFamily="2" charset="-78"/>
                        </a:rPr>
                        <a:t>افشای داوطلبانه</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انعطاف‌پذیری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نزدیک شدن به هدف</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تطبیق</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منافع جمعی صنعت</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منابع ناکافی و عدم اجرای استانداردهای گزارشگری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عدم اجرا</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تضاد منافع</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ضمانت اجرایی و پایبندی ناکافی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رقابت جهانی</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2148828"/>
                  </a:ext>
                </a:extLst>
              </a:tr>
              <a:tr h="2847293">
                <a:tc>
                  <a:txBody>
                    <a:bodyPr/>
                    <a:lstStyle/>
                    <a:p>
                      <a:pPr algn="ctr" rtl="1">
                        <a:lnSpc>
                          <a:spcPct val="107000"/>
                        </a:lnSpc>
                        <a:spcAft>
                          <a:spcPts val="0"/>
                        </a:spcAft>
                      </a:pPr>
                      <a:r>
                        <a:rPr lang="fa-IR" sz="1400" b="1" kern="1200" dirty="0">
                          <a:solidFill>
                            <a:schemeClr val="tx1"/>
                          </a:solidFill>
                          <a:latin typeface="+mn-lt"/>
                          <a:ea typeface="+mn-ea"/>
                          <a:cs typeface="B Nazanin" panose="00000400000000000000" pitchFamily="2" charset="-78"/>
                        </a:rPr>
                        <a:t>افشای الزامی</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استانداردسازی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اعتبار</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تغییر فرهنگ‌سازمانی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ناقص بودن گزارش‌های داوطلبانه</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قابلیت مقایسه</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افشای عملکرد منفی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قطعیت قانونی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صرفه‌جویی در هزینه برخورد برابر با سرمایه‌گذاران</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شکاف دانش بین نهادهای نظارتی و صنعت</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یک اندازه برای همه مناسب نیست</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عدم انعطاف‌پذیری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پیچیدگی</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fa-IR" sz="1400" b="1" kern="1200" dirty="0">
                          <a:solidFill>
                            <a:schemeClr val="tx1"/>
                          </a:solidFill>
                          <a:latin typeface="+mn-lt"/>
                          <a:ea typeface="+mn-ea"/>
                          <a:cs typeface="B Nazanin" panose="00000400000000000000" pitchFamily="2" charset="-78"/>
                        </a:rPr>
                        <a:t>فقدان انگیزه برای نوآوری و هزینه بالای مدیریت</a:t>
                      </a:r>
                      <a:endParaRPr lang="en-US" sz="1400" b="1" kern="1200" dirty="0">
                        <a:solidFill>
                          <a:schemeClr val="tx1"/>
                        </a:solidFill>
                        <a:latin typeface="+mn-lt"/>
                        <a:ea typeface="+mn-ea"/>
                        <a:cs typeface="B Nazanin" panose="00000400000000000000" pitchFamily="2" charset="-78"/>
                      </a:endParaRPr>
                    </a:p>
                    <a:p>
                      <a:pPr marL="342900" lvl="0" indent="-342900" algn="justLow" rtl="1">
                        <a:lnSpc>
                          <a:spcPct val="107000"/>
                        </a:lnSpc>
                        <a:spcAft>
                          <a:spcPts val="0"/>
                        </a:spcAft>
                        <a:buFont typeface="Wingdings" panose="05000000000000000000" pitchFamily="2" charset="2"/>
                        <a:buChar char=""/>
                      </a:pPr>
                      <a:r>
                        <a:rPr lang="en-US" sz="1400" b="1" kern="1200" dirty="0">
                          <a:solidFill>
                            <a:schemeClr val="tx1"/>
                          </a:solidFill>
                          <a:latin typeface="+mn-lt"/>
                          <a:ea typeface="+mn-ea"/>
                          <a:cs typeface="B Nazanin" panose="00000400000000000000" pitchFamily="2" charset="-78"/>
                        </a:rPr>
                        <a:t> </a:t>
                      </a:r>
                      <a:r>
                        <a:rPr lang="fa-IR" sz="1400" b="1" kern="1200" dirty="0">
                          <a:solidFill>
                            <a:schemeClr val="tx1"/>
                          </a:solidFill>
                          <a:latin typeface="+mn-lt"/>
                          <a:ea typeface="+mn-ea"/>
                          <a:cs typeface="B Nazanin" panose="00000400000000000000" pitchFamily="2" charset="-78"/>
                        </a:rPr>
                        <a:t>محدودیت در کارایی و رقابت‌پذیری</a:t>
                      </a:r>
                      <a:endParaRPr lang="en-US" sz="1400" b="1" kern="1200" dirty="0">
                        <a:solidFill>
                          <a:schemeClr val="tx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973620"/>
                  </a:ext>
                </a:extLst>
              </a:tr>
            </a:tbl>
          </a:graphicData>
        </a:graphic>
      </p:graphicFrame>
      <p:sp>
        <p:nvSpPr>
          <p:cNvPr id="4" name="Slide Number Placeholder 3">
            <a:extLst>
              <a:ext uri="{FF2B5EF4-FFF2-40B4-BE49-F238E27FC236}">
                <a16:creationId xmlns:a16="http://schemas.microsoft.com/office/drawing/2014/main" id="{2BB3BDD9-BF05-4AFA-805B-CAE375AE6F47}"/>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15</a:t>
            </a:fld>
            <a:endParaRPr lang="en-US" sz="1600" dirty="0">
              <a:latin typeface="IPT.Badr" panose="00000400000000000000" pitchFamily="2" charset="2"/>
            </a:endParaRPr>
          </a:p>
        </p:txBody>
      </p:sp>
      <p:pic>
        <p:nvPicPr>
          <p:cNvPr id="6" name="Picture 5">
            <a:extLst>
              <a:ext uri="{FF2B5EF4-FFF2-40B4-BE49-F238E27FC236}">
                <a16:creationId xmlns:a16="http://schemas.microsoft.com/office/drawing/2014/main" id="{D781E910-BEBD-400C-AAF3-F3EDE06E92D8}"/>
              </a:ext>
            </a:extLst>
          </p:cNvPr>
          <p:cNvPicPr>
            <a:picLocks noChangeAspect="1"/>
          </p:cNvPicPr>
          <p:nvPr/>
        </p:nvPicPr>
        <p:blipFill>
          <a:blip r:embed="rId2"/>
          <a:stretch>
            <a:fillRect/>
          </a:stretch>
        </p:blipFill>
        <p:spPr>
          <a:xfrm>
            <a:off x="11606733" y="0"/>
            <a:ext cx="585267" cy="859611"/>
          </a:xfrm>
          <a:prstGeom prst="rect">
            <a:avLst/>
          </a:prstGeom>
        </p:spPr>
      </p:pic>
      <p:sp>
        <p:nvSpPr>
          <p:cNvPr id="8" name="TextBox 7">
            <a:extLst>
              <a:ext uri="{FF2B5EF4-FFF2-40B4-BE49-F238E27FC236}">
                <a16:creationId xmlns:a16="http://schemas.microsoft.com/office/drawing/2014/main" id="{016E8B29-0612-40C9-82F8-F22244C8F9C7}"/>
              </a:ext>
            </a:extLst>
          </p:cNvPr>
          <p:cNvSpPr txBox="1"/>
          <p:nvPr/>
        </p:nvSpPr>
        <p:spPr>
          <a:xfrm>
            <a:off x="5841740" y="5788404"/>
            <a:ext cx="3640822" cy="253916"/>
          </a:xfrm>
          <a:prstGeom prst="rect">
            <a:avLst/>
          </a:prstGeom>
          <a:noFill/>
        </p:spPr>
        <p:txBody>
          <a:bodyPr wrap="square" rtlCol="0">
            <a:spAutoFit/>
          </a:bodyPr>
          <a:lstStyle/>
          <a:p>
            <a:pPr algn="r"/>
            <a:r>
              <a:rPr lang="fa-IR" sz="1050" dirty="0">
                <a:cs typeface="B Nazanin" panose="00000400000000000000" pitchFamily="2" charset="-78"/>
              </a:rPr>
              <a:t>منبع: شولتز و همکاران،2014</a:t>
            </a:r>
            <a:endParaRPr lang="en-US" sz="1050" dirty="0">
              <a:cs typeface="B Nazanin" panose="00000400000000000000" pitchFamily="2" charset="-78"/>
            </a:endParaRPr>
          </a:p>
        </p:txBody>
      </p:sp>
    </p:spTree>
    <p:extLst>
      <p:ext uri="{BB962C8B-B14F-4D97-AF65-F5344CB8AC3E}">
        <p14:creationId xmlns:p14="http://schemas.microsoft.com/office/powerpoint/2010/main" val="145054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011E27-6DDF-4A74-AC60-A335E2A0E718}"/>
              </a:ext>
            </a:extLst>
          </p:cNvPr>
          <p:cNvSpPr>
            <a:spLocks noGrp="1"/>
          </p:cNvSpPr>
          <p:nvPr>
            <p:ph type="title"/>
          </p:nvPr>
        </p:nvSpPr>
        <p:spPr>
          <a:xfrm>
            <a:off x="1066800" y="642594"/>
            <a:ext cx="10058400" cy="464753"/>
          </a:xfrm>
        </p:spPr>
        <p:txBody>
          <a:bodyPr>
            <a:normAutofit fontScale="90000"/>
          </a:bodyPr>
          <a:lstStyle/>
          <a:p>
            <a:pPr algn="r"/>
            <a:r>
              <a:rPr lang="fa-IR" sz="2000" dirty="0">
                <a:cs typeface="B Nazanin Outline" panose="00000400000000000000" pitchFamily="2" charset="-78"/>
              </a:rPr>
              <a:t>مهم ترین استانداردهای گزارش دهی تطبیق با الزامات معیارهای زیست‌محیطی، اجتماعی و حکمرانی </a:t>
            </a:r>
            <a:br>
              <a:rPr lang="en-US" sz="2000" dirty="0">
                <a:cs typeface="B Nazanin Outline" panose="00000400000000000000" pitchFamily="2" charset="-78"/>
              </a:rPr>
            </a:br>
            <a:endParaRPr lang="en-US" sz="2000" dirty="0">
              <a:cs typeface="B Nazanin Outline" panose="00000400000000000000" pitchFamily="2" charset="-78"/>
            </a:endParaRPr>
          </a:p>
        </p:txBody>
      </p:sp>
      <p:sp>
        <p:nvSpPr>
          <p:cNvPr id="4" name="Slide Number Placeholder 3">
            <a:extLst>
              <a:ext uri="{FF2B5EF4-FFF2-40B4-BE49-F238E27FC236}">
                <a16:creationId xmlns:a16="http://schemas.microsoft.com/office/drawing/2014/main" id="{A3C0F7E4-7209-485C-AD19-7D7AC6675937}"/>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16</a:t>
            </a:fld>
            <a:endParaRPr lang="en-US" sz="1600" dirty="0">
              <a:latin typeface="IPT.Badr" panose="00000400000000000000" pitchFamily="2" charset="2"/>
            </a:endParaRPr>
          </a:p>
        </p:txBody>
      </p:sp>
      <p:sp>
        <p:nvSpPr>
          <p:cNvPr id="3" name="Content Placeholder 2">
            <a:extLst>
              <a:ext uri="{FF2B5EF4-FFF2-40B4-BE49-F238E27FC236}">
                <a16:creationId xmlns:a16="http://schemas.microsoft.com/office/drawing/2014/main" id="{6DABDBF2-37A7-4BA9-ABCF-00B60BD79E16}"/>
              </a:ext>
            </a:extLst>
          </p:cNvPr>
          <p:cNvSpPr>
            <a:spLocks noGrp="1"/>
          </p:cNvSpPr>
          <p:nvPr>
            <p:ph idx="4294967295"/>
          </p:nvPr>
        </p:nvSpPr>
        <p:spPr>
          <a:xfrm>
            <a:off x="939567" y="1107347"/>
            <a:ext cx="10058400" cy="4538488"/>
          </a:xfrm>
        </p:spPr>
        <p:txBody>
          <a:bodyPr>
            <a:normAutofit/>
          </a:bodyPr>
          <a:lstStyle/>
          <a:p>
            <a:pPr marL="0" indent="0">
              <a:lnSpc>
                <a:spcPct val="300000"/>
              </a:lnSpc>
              <a:buNone/>
            </a:pPr>
            <a:r>
              <a:rPr lang="fa-IR" dirty="0">
                <a:cs typeface="B Nazanin" panose="00000400000000000000" pitchFamily="2" charset="-78"/>
              </a:rPr>
              <a:t>1) استانداردهای سازمان </a:t>
            </a:r>
            <a:r>
              <a:rPr lang="ar-SA" dirty="0">
                <a:latin typeface="Calibri" panose="020F0502020204030204" pitchFamily="34" charset="0"/>
                <a:ea typeface="Calibri" panose="020F0502020204030204" pitchFamily="34" charset="0"/>
                <a:cs typeface="B Nazanin" panose="00000400000000000000" pitchFamily="2" charset="-78"/>
              </a:rPr>
              <a:t>ابتکار‌ گزارشگري‌ جهاني</a:t>
            </a:r>
            <a:r>
              <a:rPr lang="fa-IR" sz="1600" dirty="0">
                <a:latin typeface="Calibri" panose="020F0502020204030204" pitchFamily="34" charset="0"/>
                <a:ea typeface="Calibri" panose="020F0502020204030204" pitchFamily="34" charset="0"/>
                <a:cs typeface="Arial" panose="020B0604020202020204" pitchFamily="34" charset="0"/>
              </a:rPr>
              <a:t> </a:t>
            </a:r>
            <a:r>
              <a:rPr lang="fa-IR" dirty="0">
                <a:cs typeface="B Nazanin" panose="00000400000000000000" pitchFamily="2" charset="-78"/>
              </a:rPr>
              <a:t>(</a:t>
            </a:r>
            <a:r>
              <a:rPr lang="en-US" dirty="0">
                <a:cs typeface="B Nazanin" panose="00000400000000000000" pitchFamily="2" charset="-78"/>
              </a:rPr>
              <a:t>GRI</a:t>
            </a:r>
            <a:r>
              <a:rPr lang="fa-IR" dirty="0">
                <a:cs typeface="B Nazanin" panose="00000400000000000000" pitchFamily="2" charset="-78"/>
              </a:rPr>
              <a:t>)</a:t>
            </a:r>
            <a:r>
              <a:rPr lang="en-US" dirty="0">
                <a:cs typeface="B Nazanin" panose="00000400000000000000" pitchFamily="2" charset="-78"/>
              </a:rPr>
              <a:t> Global Reporting Initiative</a:t>
            </a:r>
            <a:endParaRPr lang="fa-IR" dirty="0">
              <a:cs typeface="B Nazanin" panose="00000400000000000000" pitchFamily="2" charset="-78"/>
            </a:endParaRPr>
          </a:p>
          <a:p>
            <a:pPr marL="0" indent="0">
              <a:lnSpc>
                <a:spcPct val="300000"/>
              </a:lnSpc>
              <a:buNone/>
            </a:pPr>
            <a:r>
              <a:rPr lang="fa-IR" dirty="0">
                <a:cs typeface="B Nazanin" panose="00000400000000000000" pitchFamily="2" charset="-78"/>
              </a:rPr>
              <a:t>2) رهنمودهای هیئت استانداردهای افشای اقلیم</a:t>
            </a:r>
            <a:r>
              <a:rPr lang="en-US" b="0" i="0" dirty="0">
                <a:solidFill>
                  <a:srgbClr val="70706F"/>
                </a:solidFill>
                <a:effectLst/>
                <a:latin typeface="Open Sans" panose="020B0604020202020204" pitchFamily="34" charset="0"/>
              </a:rPr>
              <a:t> </a:t>
            </a:r>
            <a:r>
              <a:rPr lang="en-US" dirty="0">
                <a:cs typeface="B Nazanin" panose="00000400000000000000" pitchFamily="2" charset="-78"/>
              </a:rPr>
              <a:t>Climate Disclosure Standards Board (CDSB)</a:t>
            </a:r>
            <a:endParaRPr lang="en-US" b="0" i="0" dirty="0">
              <a:solidFill>
                <a:srgbClr val="70706F"/>
              </a:solidFill>
              <a:effectLst/>
              <a:latin typeface="Open Sans" panose="020B0604020202020204" pitchFamily="34" charset="0"/>
            </a:endParaRPr>
          </a:p>
          <a:p>
            <a:pPr marL="0" indent="0">
              <a:lnSpc>
                <a:spcPct val="300000"/>
              </a:lnSpc>
              <a:buNone/>
            </a:pPr>
            <a:r>
              <a:rPr lang="fa-IR" dirty="0">
                <a:cs typeface="B Nazanin" panose="00000400000000000000" pitchFamily="2" charset="-78"/>
              </a:rPr>
              <a:t>3) اصول شش گانه سرمایه‌گذاری مسئولانه (</a:t>
            </a:r>
            <a:r>
              <a:rPr lang="en-US" dirty="0">
                <a:cs typeface="B Nazanin" panose="00000400000000000000" pitchFamily="2" charset="-78"/>
              </a:rPr>
              <a:t>PRI</a:t>
            </a:r>
            <a:r>
              <a:rPr lang="fa-IR" dirty="0">
                <a:cs typeface="B Nazanin" panose="00000400000000000000" pitchFamily="2" charset="-78"/>
              </a:rPr>
              <a:t>)</a:t>
            </a:r>
            <a:r>
              <a:rPr lang="en-US" dirty="0">
                <a:cs typeface="B Nazanin" panose="00000400000000000000" pitchFamily="2" charset="-78"/>
              </a:rPr>
              <a:t> Principles for Responsible Investment</a:t>
            </a:r>
          </a:p>
          <a:p>
            <a:pPr marL="0" indent="0">
              <a:lnSpc>
                <a:spcPct val="300000"/>
              </a:lnSpc>
              <a:buNone/>
            </a:pPr>
            <a:r>
              <a:rPr lang="fa-IR" dirty="0">
                <a:latin typeface="Calibri" panose="020F0502020204030204" pitchFamily="34" charset="0"/>
                <a:ea typeface="Calibri" panose="020F0502020204030204" pitchFamily="34" charset="0"/>
                <a:cs typeface="B Nazanin" panose="00000400000000000000" pitchFamily="2" charset="-78"/>
              </a:rPr>
              <a:t>4)استانداردهای </a:t>
            </a:r>
            <a:r>
              <a:rPr lang="ar-SA" dirty="0">
                <a:latin typeface="Calibri" panose="020F0502020204030204" pitchFamily="34" charset="0"/>
                <a:ea typeface="Calibri" panose="020F0502020204030204" pitchFamily="34" charset="0"/>
                <a:cs typeface="B Nazanin" panose="00000400000000000000" pitchFamily="2" charset="-78"/>
              </a:rPr>
              <a:t>هیئت‌ استاندارد‌ حسابداري‌ پايداري</a:t>
            </a:r>
            <a:r>
              <a:rPr lang="fa-IR" sz="1600" dirty="0">
                <a:latin typeface="Calibri" panose="020F0502020204030204" pitchFamily="34" charset="0"/>
                <a:ea typeface="Calibri" panose="020F0502020204030204" pitchFamily="34" charset="0"/>
                <a:cs typeface="Arial" panose="020B0604020202020204" pitchFamily="34" charset="0"/>
              </a:rPr>
              <a:t> </a:t>
            </a:r>
            <a:r>
              <a:rPr lang="fa-IR" dirty="0">
                <a:cs typeface="B Nazanin" panose="00000400000000000000" pitchFamily="2" charset="-78"/>
              </a:rPr>
              <a:t>(</a:t>
            </a:r>
            <a:r>
              <a:rPr lang="en-US" dirty="0" err="1">
                <a:cs typeface="B Nazanin" panose="00000400000000000000" pitchFamily="2" charset="-78"/>
              </a:rPr>
              <a:t>SASB</a:t>
            </a:r>
            <a:r>
              <a:rPr lang="fa-IR" dirty="0">
                <a:cs typeface="B Nazanin" panose="00000400000000000000" pitchFamily="2" charset="-78"/>
              </a:rPr>
              <a:t>)</a:t>
            </a:r>
            <a:r>
              <a:rPr lang="en-US" dirty="0">
                <a:cs typeface="B Nazanin" panose="00000400000000000000" pitchFamily="2" charset="-78"/>
              </a:rPr>
              <a:t> Sustainability Accounting Standards Board </a:t>
            </a:r>
            <a:endParaRPr lang="fa-IR" dirty="0">
              <a:cs typeface="B Nazanin" panose="00000400000000000000" pitchFamily="2" charset="-78"/>
            </a:endParaRPr>
          </a:p>
          <a:p>
            <a:pPr marL="0" lvl="0" indent="0">
              <a:buNone/>
            </a:pPr>
            <a:endParaRPr lang="en-US" dirty="0">
              <a:cs typeface="B Nazanin" panose="00000400000000000000" pitchFamily="2" charset="-78"/>
            </a:endParaRPr>
          </a:p>
          <a:p>
            <a:pPr marL="0" indent="0" algn="just">
              <a:lnSpc>
                <a:spcPct val="200000"/>
              </a:lnSpc>
              <a:buNone/>
            </a:pPr>
            <a:endParaRPr lang="en-US" sz="2000" dirty="0">
              <a:cs typeface="B Nazanin" panose="00000400000000000000" pitchFamily="2" charset="-78"/>
            </a:endParaRPr>
          </a:p>
        </p:txBody>
      </p:sp>
      <p:pic>
        <p:nvPicPr>
          <p:cNvPr id="6" name="Picture 5">
            <a:extLst>
              <a:ext uri="{FF2B5EF4-FFF2-40B4-BE49-F238E27FC236}">
                <a16:creationId xmlns:a16="http://schemas.microsoft.com/office/drawing/2014/main" id="{77AD72A9-DD7C-429D-8414-5C42A5E5E2C9}"/>
              </a:ext>
            </a:extLst>
          </p:cNvPr>
          <p:cNvPicPr>
            <a:picLocks noChangeAspect="1"/>
          </p:cNvPicPr>
          <p:nvPr/>
        </p:nvPicPr>
        <p:blipFill>
          <a:blip r:embed="rId2"/>
          <a:stretch>
            <a:fillRect/>
          </a:stretch>
        </p:blipFill>
        <p:spPr>
          <a:xfrm>
            <a:off x="11606733" y="104992"/>
            <a:ext cx="585267" cy="859611"/>
          </a:xfrm>
          <a:prstGeom prst="rect">
            <a:avLst/>
          </a:prstGeom>
        </p:spPr>
      </p:pic>
    </p:spTree>
    <p:extLst>
      <p:ext uri="{BB962C8B-B14F-4D97-AF65-F5344CB8AC3E}">
        <p14:creationId xmlns:p14="http://schemas.microsoft.com/office/powerpoint/2010/main" val="302135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563F-0C3D-42D2-A73F-3284B93DAA67}"/>
              </a:ext>
            </a:extLst>
          </p:cNvPr>
          <p:cNvSpPr>
            <a:spLocks noGrp="1"/>
          </p:cNvSpPr>
          <p:nvPr>
            <p:ph type="title"/>
          </p:nvPr>
        </p:nvSpPr>
        <p:spPr>
          <a:xfrm>
            <a:off x="1066800" y="642594"/>
            <a:ext cx="10058400" cy="481531"/>
          </a:xfrm>
        </p:spPr>
        <p:txBody>
          <a:bodyPr>
            <a:normAutofit/>
          </a:bodyPr>
          <a:lstStyle/>
          <a:p>
            <a:pPr algn="ctr"/>
            <a:r>
              <a:rPr lang="fa-IR" sz="1800" dirty="0">
                <a:cs typeface="B Nazanin Outline" panose="00000400000000000000" pitchFamily="2" charset="-78"/>
              </a:rPr>
              <a:t>مقايسه ‌تطبيقي ‌استانداردها‌ و ‌رهنمودهای پایداری</a:t>
            </a:r>
            <a:endParaRPr lang="en-US" sz="1800" dirty="0">
              <a:cs typeface="B Nazanin Outline" panose="00000400000000000000" pitchFamily="2" charset="-78"/>
            </a:endParaRPr>
          </a:p>
        </p:txBody>
      </p:sp>
      <p:sp>
        <p:nvSpPr>
          <p:cNvPr id="4" name="Slide Number Placeholder 3">
            <a:extLst>
              <a:ext uri="{FF2B5EF4-FFF2-40B4-BE49-F238E27FC236}">
                <a16:creationId xmlns:a16="http://schemas.microsoft.com/office/drawing/2014/main" id="{EF8E87CD-FCE1-42AC-A6DB-E50A51216D0E}"/>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17</a:t>
            </a:fld>
            <a:endParaRPr lang="en-US" sz="1600" dirty="0">
              <a:latin typeface="IPT.Badr" panose="00000400000000000000" pitchFamily="2" charset="2"/>
            </a:endParaRPr>
          </a:p>
        </p:txBody>
      </p:sp>
      <p:graphicFrame>
        <p:nvGraphicFramePr>
          <p:cNvPr id="7" name="Table 6">
            <a:extLst>
              <a:ext uri="{FF2B5EF4-FFF2-40B4-BE49-F238E27FC236}">
                <a16:creationId xmlns:a16="http://schemas.microsoft.com/office/drawing/2014/main" id="{703CB69E-ACCC-417B-865A-EA04D4DF6881}"/>
              </a:ext>
            </a:extLst>
          </p:cNvPr>
          <p:cNvGraphicFramePr>
            <a:graphicFrameLocks noGrp="1"/>
          </p:cNvGraphicFramePr>
          <p:nvPr>
            <p:extLst>
              <p:ext uri="{D42A27DB-BD31-4B8C-83A1-F6EECF244321}">
                <p14:modId xmlns:p14="http://schemas.microsoft.com/office/powerpoint/2010/main" val="2423985388"/>
              </p:ext>
            </p:extLst>
          </p:nvPr>
        </p:nvGraphicFramePr>
        <p:xfrm>
          <a:off x="1359017" y="1560352"/>
          <a:ext cx="9336945" cy="3900881"/>
        </p:xfrm>
        <a:graphic>
          <a:graphicData uri="http://schemas.openxmlformats.org/drawingml/2006/table">
            <a:tbl>
              <a:tblPr rtl="1" firstRow="1" firstCol="1" bandRow="1"/>
              <a:tblGrid>
                <a:gridCol w="1503793">
                  <a:extLst>
                    <a:ext uri="{9D8B030D-6E8A-4147-A177-3AD203B41FA5}">
                      <a16:colId xmlns:a16="http://schemas.microsoft.com/office/drawing/2014/main" val="2046890431"/>
                    </a:ext>
                  </a:extLst>
                </a:gridCol>
                <a:gridCol w="1502898">
                  <a:extLst>
                    <a:ext uri="{9D8B030D-6E8A-4147-A177-3AD203B41FA5}">
                      <a16:colId xmlns:a16="http://schemas.microsoft.com/office/drawing/2014/main" val="4050703150"/>
                    </a:ext>
                  </a:extLst>
                </a:gridCol>
                <a:gridCol w="1786650">
                  <a:extLst>
                    <a:ext uri="{9D8B030D-6E8A-4147-A177-3AD203B41FA5}">
                      <a16:colId xmlns:a16="http://schemas.microsoft.com/office/drawing/2014/main" val="3399055233"/>
                    </a:ext>
                  </a:extLst>
                </a:gridCol>
                <a:gridCol w="4543604">
                  <a:extLst>
                    <a:ext uri="{9D8B030D-6E8A-4147-A177-3AD203B41FA5}">
                      <a16:colId xmlns:a16="http://schemas.microsoft.com/office/drawing/2014/main" val="3042546344"/>
                    </a:ext>
                  </a:extLst>
                </a:gridCol>
              </a:tblGrid>
              <a:tr h="709251">
                <a:tc>
                  <a:txBody>
                    <a:bodyPr/>
                    <a:lstStyle/>
                    <a:p>
                      <a:pPr algn="ctr"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نام رهنمود</a:t>
                      </a:r>
                      <a:r>
                        <a:rPr lang="en-US" sz="1200" b="1">
                          <a:effectLst/>
                          <a:latin typeface="Calibri" panose="020F0502020204030204" pitchFamily="34" charset="0"/>
                          <a:ea typeface="Calibri" panose="020F0502020204030204" pitchFamily="34" charset="0"/>
                          <a:cs typeface="B Nazanin" panose="00000400000000000000" pitchFamily="2" charset="-78"/>
                        </a:rPr>
                        <a:t>/ </a:t>
                      </a:r>
                      <a:r>
                        <a:rPr lang="ar-SA" sz="1200" b="1">
                          <a:effectLst/>
                          <a:latin typeface="Calibri" panose="020F0502020204030204" pitchFamily="34" charset="0"/>
                          <a:ea typeface="Calibri" panose="020F0502020204030204" pitchFamily="34" charset="0"/>
                          <a:cs typeface="B Nazanin" panose="00000400000000000000" pitchFamily="2" charset="-78"/>
                        </a:rPr>
                        <a:t>استاندارد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تخصصي بودن استاندارد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ذينفعان</a:t>
                      </a:r>
                      <a:r>
                        <a:rPr lang="en-US" sz="1200" b="1">
                          <a:effectLst/>
                          <a:latin typeface="Calibri" panose="020F0502020204030204" pitchFamily="34" charset="0"/>
                          <a:ea typeface="Calibri" panose="020F0502020204030204" pitchFamily="34" charset="0"/>
                          <a:cs typeface="B Nazanin" panose="00000400000000000000" pitchFamily="2" charset="-78"/>
                        </a:rPr>
                        <a:t>/ </a:t>
                      </a:r>
                      <a:r>
                        <a:rPr lang="ar-SA" sz="1200" b="1">
                          <a:effectLst/>
                          <a:latin typeface="Calibri" panose="020F0502020204030204" pitchFamily="34" charset="0"/>
                          <a:ea typeface="Calibri" panose="020F0502020204030204" pitchFamily="34" charset="0"/>
                          <a:cs typeface="B Nazanin" panose="00000400000000000000" pitchFamily="2" charset="-78"/>
                        </a:rPr>
                        <a:t>مخاطبان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محدوده</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90453936"/>
                  </a:ext>
                </a:extLst>
              </a:tr>
              <a:tr h="709251">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استانداردهای سازمان ابتکار‌ گزارشگري‌ جهاني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براي‌ تمام‌ صنايع است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تمام‌ ذينفعان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شاخص‌های ‌افشا‌ حول سه ‌محور ‌زیست‌محیطی، اجتماعي‌ و‌ اقتصادي ‌است.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784287"/>
                  </a:ext>
                </a:extLst>
              </a:tr>
              <a:tr h="709251">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رهنمودهای هیئت استانداردهای افشای اقلیم</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براي‌ تمام‌ صنايع ‌است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سرمایه‌گذاران، وام‌دهندگان، بيمه گران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ریسک‌های‌ مرتبط‌ به‌ تغيير ‌اقليم‌ افشا می‌گردد.</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132002"/>
                  </a:ext>
                </a:extLst>
              </a:tr>
              <a:tr h="1063877">
                <a:tc>
                  <a:txBody>
                    <a:bodyPr/>
                    <a:lstStyle/>
                    <a:p>
                      <a:pPr algn="ctr" rtl="1">
                        <a:lnSpc>
                          <a:spcPct val="107000"/>
                        </a:lnSpc>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اصول شش گانه سرمایه‌گذاری مسئولانه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براي‌ صنايع‌ مالي ‌است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سرمایه‌گذاران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در خصوص ‌اقدامات‌ شرکت ‌در خصوص‌ سرمایه‌گذاری ‌مسئولانه ‌و‌ لحاظ ‌نمودن‌ عوامل پايداري‌(عوامل‌ زیست‌محیطی، اجتماعي‌ و راهبری) در ‌تصميمات‌ سرمایه‌گذاری‌ تأکيد‌ می‌شود.</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385732"/>
                  </a:ext>
                </a:extLst>
              </a:tr>
              <a:tr h="709251">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استانداردهای هیئت‌ استاندارد‌ حسابداري‌ پايداري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برای هر صنعت به تفکیک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سرمایه‌گذاران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موضوعات‌ خاص‌ زیست‌محیطی، اجتماعي‌ و‌ راهبري ‌را‌ براي‌ هر صنعت‌ ‌ به‌طور‌ خاص‌ مشخص ‌می‌سازد.</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7523"/>
                  </a:ext>
                </a:extLst>
              </a:tr>
            </a:tbl>
          </a:graphicData>
        </a:graphic>
      </p:graphicFrame>
      <p:sp>
        <p:nvSpPr>
          <p:cNvPr id="8" name="TextBox 7">
            <a:extLst>
              <a:ext uri="{FF2B5EF4-FFF2-40B4-BE49-F238E27FC236}">
                <a16:creationId xmlns:a16="http://schemas.microsoft.com/office/drawing/2014/main" id="{BA738C16-63C3-4B8A-B73C-B29E753BE8E3}"/>
              </a:ext>
            </a:extLst>
          </p:cNvPr>
          <p:cNvSpPr txBox="1"/>
          <p:nvPr/>
        </p:nvSpPr>
        <p:spPr>
          <a:xfrm>
            <a:off x="8179266" y="5679347"/>
            <a:ext cx="2516696" cy="530915"/>
          </a:xfrm>
          <a:prstGeom prst="rect">
            <a:avLst/>
          </a:prstGeom>
          <a:noFill/>
        </p:spPr>
        <p:txBody>
          <a:bodyPr wrap="square" rtlCol="0">
            <a:spAutoFit/>
          </a:bodyPr>
          <a:lstStyle/>
          <a:p>
            <a:pPr algn="r"/>
            <a:r>
              <a:rPr lang="fa-IR" sz="1050" dirty="0">
                <a:cs typeface="B Nazanin" panose="00000400000000000000" pitchFamily="2" charset="-78"/>
              </a:rPr>
              <a:t>منبع: اقتباس از رحمانی و همکاران 1401</a:t>
            </a:r>
            <a:endParaRPr lang="en-US" sz="1050" dirty="0">
              <a:cs typeface="B Nazanin" panose="00000400000000000000" pitchFamily="2" charset="-78"/>
            </a:endParaRPr>
          </a:p>
          <a:p>
            <a:endParaRPr lang="en-US" dirty="0"/>
          </a:p>
        </p:txBody>
      </p:sp>
    </p:spTree>
    <p:extLst>
      <p:ext uri="{BB962C8B-B14F-4D97-AF65-F5344CB8AC3E}">
        <p14:creationId xmlns:p14="http://schemas.microsoft.com/office/powerpoint/2010/main" val="3132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7DCE7-43F6-47C0-8F51-D521050BC455}"/>
              </a:ext>
            </a:extLst>
          </p:cNvPr>
          <p:cNvSpPr>
            <a:spLocks noGrp="1"/>
          </p:cNvSpPr>
          <p:nvPr>
            <p:ph idx="1"/>
          </p:nvPr>
        </p:nvSpPr>
        <p:spPr>
          <a:xfrm>
            <a:off x="721453" y="1233182"/>
            <a:ext cx="10679186" cy="4801857"/>
          </a:xfrm>
        </p:spPr>
        <p:txBody>
          <a:bodyPr>
            <a:normAutofit fontScale="92500" lnSpcReduction="10000"/>
          </a:bodyPr>
          <a:lstStyle/>
          <a:p>
            <a:pPr marL="0" indent="0">
              <a:buNone/>
            </a:pPr>
            <a:endParaRPr lang="fa-IR" dirty="0"/>
          </a:p>
          <a:p>
            <a:pPr marL="0" indent="0">
              <a:buNone/>
            </a:pPr>
            <a:r>
              <a:rPr lang="fa-IR" sz="1900" dirty="0">
                <a:cs typeface="B Nazanin" panose="00000400000000000000" pitchFamily="2" charset="-78"/>
              </a:rPr>
              <a:t>1) ناسازگاری و پیچیدگی داده‌ها</a:t>
            </a:r>
          </a:p>
          <a:p>
            <a:pPr marL="0" indent="0">
              <a:buNone/>
            </a:pPr>
            <a:r>
              <a:rPr lang="fa-IR" sz="1900" dirty="0">
                <a:cs typeface="B Nazanin" panose="00000400000000000000" pitchFamily="2" charset="-78"/>
              </a:rPr>
              <a:t>2) ابهام در دستورالعمل‌ها و چارچوب‌های نظارتی</a:t>
            </a:r>
          </a:p>
          <a:p>
            <a:pPr marL="0" indent="0">
              <a:buNone/>
            </a:pPr>
            <a:r>
              <a:rPr lang="fa-IR" sz="1900" dirty="0">
                <a:cs typeface="B Nazanin" panose="00000400000000000000" pitchFamily="2" charset="-78"/>
              </a:rPr>
              <a:t>3)تناقض بین اهداف کوتاه‌مدت سودآوری و پایبندی به پایداری</a:t>
            </a:r>
          </a:p>
          <a:p>
            <a:pPr marL="0" indent="0">
              <a:buNone/>
            </a:pPr>
            <a:r>
              <a:rPr lang="fa-IR" sz="1900" dirty="0">
                <a:cs typeface="B Nazanin" panose="00000400000000000000" pitchFamily="2" charset="-78"/>
              </a:rPr>
              <a:t>4) </a:t>
            </a:r>
            <a:r>
              <a:rPr lang="ar-SA" sz="1900" dirty="0">
                <a:cs typeface="B Nazanin" panose="00000400000000000000" pitchFamily="2" charset="-78"/>
              </a:rPr>
              <a:t>اولویت‌بندی دشوار بین اهداف مختلف معیارهای زیست‌محیطی، اجتماعی و حکمرانی</a:t>
            </a:r>
            <a:endParaRPr lang="fa-IR" sz="1900" dirty="0">
              <a:cs typeface="B Nazanin" panose="00000400000000000000" pitchFamily="2" charset="-78"/>
            </a:endParaRPr>
          </a:p>
          <a:p>
            <a:pPr marL="0" indent="0">
              <a:buNone/>
            </a:pPr>
            <a:r>
              <a:rPr lang="fa-IR" sz="1900" dirty="0">
                <a:cs typeface="B Nazanin" panose="00000400000000000000" pitchFamily="2" charset="-78"/>
              </a:rPr>
              <a:t>5) شکاف مهارتی و کمبود تخصص داخلی</a:t>
            </a:r>
          </a:p>
          <a:p>
            <a:pPr marL="0" indent="0">
              <a:buNone/>
            </a:pPr>
            <a:r>
              <a:rPr lang="fa-IR" sz="1900" dirty="0">
                <a:cs typeface="B Nazanin" panose="00000400000000000000" pitchFamily="2" charset="-78"/>
              </a:rPr>
              <a:t>6) هزینه‌های بالا برای پیاده‌سازی و نگهداری</a:t>
            </a:r>
          </a:p>
          <a:p>
            <a:pPr marL="0" indent="0">
              <a:buNone/>
            </a:pPr>
            <a:r>
              <a:rPr lang="fa-IR" sz="1900" dirty="0">
                <a:cs typeface="B Nazanin" panose="00000400000000000000" pitchFamily="2" charset="-78"/>
              </a:rPr>
              <a:t>7)عدم شفافیت و پاسخگویی</a:t>
            </a:r>
          </a:p>
          <a:p>
            <a:pPr marL="0" indent="0">
              <a:buNone/>
            </a:pPr>
            <a:r>
              <a:rPr lang="fa-IR" sz="1900" dirty="0">
                <a:cs typeface="B Nazanin" panose="00000400000000000000" pitchFamily="2" charset="-78"/>
              </a:rPr>
              <a:t>8)عدم قطعیت در بازده سرمایه‌گذاری در پروژه‌های پایدار</a:t>
            </a:r>
          </a:p>
          <a:p>
            <a:pPr marL="0" indent="0">
              <a:buNone/>
            </a:pPr>
            <a:r>
              <a:rPr lang="fa-IR" sz="1900" dirty="0">
                <a:cs typeface="B Nazanin" panose="00000400000000000000" pitchFamily="2" charset="-78"/>
              </a:rPr>
              <a:t>9) مقاومت فرهنگی در برابر تغییرات سازمانی و </a:t>
            </a:r>
            <a:r>
              <a:rPr lang="ar-SA" sz="1900" dirty="0">
                <a:cs typeface="B Nazanin" panose="00000400000000000000" pitchFamily="2" charset="-78"/>
              </a:rPr>
              <a:t>هزینه‌های</a:t>
            </a:r>
            <a:r>
              <a:rPr lang="fa-IR" sz="1900" dirty="0">
                <a:cs typeface="B Nazanin" panose="00000400000000000000" pitchFamily="2" charset="-78"/>
              </a:rPr>
              <a:t> بالای</a:t>
            </a:r>
            <a:r>
              <a:rPr lang="ar-SA" sz="1900" dirty="0">
                <a:cs typeface="B Nazanin" panose="00000400000000000000" pitchFamily="2" charset="-78"/>
              </a:rPr>
              <a:t> تغییر سازمانی</a:t>
            </a:r>
            <a:endParaRPr lang="fa-IR" sz="1900" dirty="0">
              <a:cs typeface="B Nazanin" panose="00000400000000000000" pitchFamily="2" charset="-78"/>
            </a:endParaRPr>
          </a:p>
          <a:p>
            <a:pPr marL="0" indent="0">
              <a:buNone/>
            </a:pPr>
            <a:r>
              <a:rPr lang="fa-IR" sz="1900" dirty="0">
                <a:cs typeface="B Nazanin" panose="00000400000000000000" pitchFamily="2" charset="-78"/>
              </a:rPr>
              <a:t>10)چالش سبز شویی و پایداری شرکتی</a:t>
            </a:r>
          </a:p>
          <a:p>
            <a:pPr marL="0" indent="0">
              <a:buNone/>
            </a:pPr>
            <a:r>
              <a:rPr lang="fa-IR" sz="1900" dirty="0">
                <a:cs typeface="B Nazanin" panose="00000400000000000000" pitchFamily="2" charset="-78"/>
              </a:rPr>
              <a:t>11)</a:t>
            </a:r>
            <a:r>
              <a:rPr lang="ar-SA" sz="1900" dirty="0">
                <a:cs typeface="B Nazanin" panose="00000400000000000000" pitchFamily="2" charset="-78"/>
              </a:rPr>
              <a:t>محدودیت‌های زیرساختی و فنی</a:t>
            </a:r>
            <a:endParaRPr lang="en-US" sz="1900" dirty="0">
              <a:cs typeface="B Nazanin" panose="00000400000000000000" pitchFamily="2" charset="-78"/>
            </a:endParaRPr>
          </a:p>
          <a:p>
            <a:pPr marL="0" indent="0">
              <a:buNone/>
            </a:pPr>
            <a:r>
              <a:rPr lang="fa-IR" sz="1900" dirty="0">
                <a:cs typeface="B Nazanin" panose="00000400000000000000" pitchFamily="2" charset="-78"/>
              </a:rPr>
              <a:t>12)</a:t>
            </a:r>
            <a:r>
              <a:rPr lang="ar-SA" sz="1900" dirty="0">
                <a:cs typeface="B Nazanin" panose="00000400000000000000" pitchFamily="2" charset="-78"/>
              </a:rPr>
              <a:t>مشکلات اندازه‌گیری و گزارش دهی معیارهای زیست‌محیطی، اجتماعی و حکمرانی</a:t>
            </a:r>
            <a:endParaRPr lang="fa-IR" sz="1900" dirty="0">
              <a:cs typeface="B Nazanin" panose="00000400000000000000" pitchFamily="2" charset="-78"/>
            </a:endParaRPr>
          </a:p>
          <a:p>
            <a:pPr marL="0" indent="0">
              <a:buNone/>
            </a:pPr>
            <a:endParaRPr lang="en-US" sz="2400" dirty="0">
              <a:cs typeface="B Nazanin" panose="00000400000000000000" pitchFamily="2" charset="-78"/>
            </a:endParaRPr>
          </a:p>
        </p:txBody>
      </p:sp>
      <p:sp>
        <p:nvSpPr>
          <p:cNvPr id="5" name="Slide Number Placeholder 4">
            <a:extLst>
              <a:ext uri="{FF2B5EF4-FFF2-40B4-BE49-F238E27FC236}">
                <a16:creationId xmlns:a16="http://schemas.microsoft.com/office/drawing/2014/main" id="{5E5325EB-85AD-41C9-B2DC-5AFC0B0B76BA}"/>
              </a:ext>
            </a:extLst>
          </p:cNvPr>
          <p:cNvSpPr>
            <a:spLocks noGrp="1"/>
          </p:cNvSpPr>
          <p:nvPr>
            <p:ph type="sldNum" sz="quarter" idx="12"/>
          </p:nvPr>
        </p:nvSpPr>
        <p:spPr/>
        <p:txBody>
          <a:bodyPr/>
          <a:lstStyle/>
          <a:p>
            <a:pPr marL="0" marR="0" lvl="0" indent="0" defTabSz="914400" rtl="1"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defTabSz="914400" rtl="1" eaLnBrk="1" fontAlgn="auto" latinLnBrk="0" hangingPunct="1">
                <a:lnSpc>
                  <a:spcPct val="100000"/>
                </a:lnSpc>
                <a:spcBef>
                  <a:spcPts val="0"/>
                </a:spcBef>
                <a:spcAft>
                  <a:spcPts val="0"/>
                </a:spcAft>
                <a:buClrTx/>
                <a:buSzTx/>
                <a:buFontTx/>
                <a:buNone/>
                <a:tabLst/>
                <a:defRPr/>
              </a:pPr>
              <a:t>18</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E0529C86-DD4D-B08F-7420-391C5B23D5D8}"/>
              </a:ext>
            </a:extLst>
          </p:cNvPr>
          <p:cNvSpPr>
            <a:spLocks noGrp="1"/>
          </p:cNvSpPr>
          <p:nvPr>
            <p:ph type="title"/>
          </p:nvPr>
        </p:nvSpPr>
        <p:spPr>
          <a:xfrm>
            <a:off x="1066800" y="642594"/>
            <a:ext cx="10058400" cy="464753"/>
          </a:xfrm>
        </p:spPr>
        <p:txBody>
          <a:bodyPr>
            <a:normAutofit/>
          </a:bodyPr>
          <a:lstStyle/>
          <a:p>
            <a:pPr algn="ctr"/>
            <a:r>
              <a:rPr lang="fa-IR" sz="1800" dirty="0">
                <a:cs typeface="B Nazanin Outline" panose="00000400000000000000" pitchFamily="2" charset="-78"/>
              </a:rPr>
              <a:t>چالش‌های پذیرش معیارهای زیست‌محیطی، اجتماعی و حکمرانی توسط بانک‌ها</a:t>
            </a:r>
            <a:endParaRPr lang="en-US" sz="1800" dirty="0">
              <a:cs typeface="B Nazanin Outline" panose="00000400000000000000" pitchFamily="2" charset="-78"/>
            </a:endParaRPr>
          </a:p>
        </p:txBody>
      </p:sp>
      <p:pic>
        <p:nvPicPr>
          <p:cNvPr id="2" name="Picture 1">
            <a:extLst>
              <a:ext uri="{FF2B5EF4-FFF2-40B4-BE49-F238E27FC236}">
                <a16:creationId xmlns:a16="http://schemas.microsoft.com/office/drawing/2014/main" id="{7763F4D3-7FFF-400A-ABAD-DF9822B7EB1E}"/>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115312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7DCE7-43F6-47C0-8F51-D521050BC455}"/>
              </a:ext>
            </a:extLst>
          </p:cNvPr>
          <p:cNvSpPr>
            <a:spLocks noGrp="1"/>
          </p:cNvSpPr>
          <p:nvPr>
            <p:ph idx="1"/>
          </p:nvPr>
        </p:nvSpPr>
        <p:spPr>
          <a:xfrm>
            <a:off x="721453" y="1233182"/>
            <a:ext cx="10403747" cy="4801857"/>
          </a:xfrm>
        </p:spPr>
        <p:txBody>
          <a:bodyPr>
            <a:normAutofit/>
          </a:bodyPr>
          <a:lstStyle/>
          <a:p>
            <a:pPr marL="0" indent="0">
              <a:buNone/>
            </a:pPr>
            <a:endParaRPr lang="fa-IR" dirty="0"/>
          </a:p>
          <a:p>
            <a:pPr marL="0" indent="0">
              <a:lnSpc>
                <a:spcPct val="150000"/>
              </a:lnSpc>
              <a:buNone/>
            </a:pPr>
            <a:r>
              <a:rPr lang="fa-IR" dirty="0">
                <a:cs typeface="B Nazanin" panose="00000400000000000000" pitchFamily="2" charset="-78"/>
              </a:rPr>
              <a:t>1) </a:t>
            </a:r>
            <a:r>
              <a:rPr lang="ar-SA" dirty="0">
                <a:cs typeface="B Nazanin" panose="00000400000000000000" pitchFamily="2" charset="-78"/>
              </a:rPr>
              <a:t>نبود یک چارچوب یا ساختار مشخص برای گزارشگری مبتنی بر مبانی نظری و استانداردهای شناخته‌شده</a:t>
            </a:r>
            <a:endParaRPr lang="fa-IR" dirty="0">
              <a:cs typeface="B Nazanin" panose="00000400000000000000" pitchFamily="2" charset="-78"/>
            </a:endParaRPr>
          </a:p>
          <a:p>
            <a:pPr marL="0" indent="0">
              <a:lnSpc>
                <a:spcPct val="150000"/>
              </a:lnSpc>
              <a:buNone/>
            </a:pPr>
            <a:r>
              <a:rPr lang="fa-IR" dirty="0">
                <a:cs typeface="B Nazanin" panose="00000400000000000000" pitchFamily="2" charset="-78"/>
              </a:rPr>
              <a:t>2) </a:t>
            </a:r>
            <a:r>
              <a:rPr lang="ar-SA" dirty="0">
                <a:cs typeface="B Nazanin" panose="00000400000000000000" pitchFamily="2" charset="-78"/>
              </a:rPr>
              <a:t>افشاهای اختیاری </a:t>
            </a:r>
            <a:endParaRPr lang="fa-IR" dirty="0">
              <a:cs typeface="B Nazanin" panose="00000400000000000000" pitchFamily="2" charset="-78"/>
            </a:endParaRPr>
          </a:p>
          <a:p>
            <a:pPr marL="0" indent="0">
              <a:lnSpc>
                <a:spcPct val="150000"/>
              </a:lnSpc>
              <a:buNone/>
            </a:pPr>
            <a:r>
              <a:rPr lang="fa-IR" dirty="0">
                <a:cs typeface="B Nazanin" panose="00000400000000000000" pitchFamily="2" charset="-78"/>
              </a:rPr>
              <a:t>3) </a:t>
            </a:r>
            <a:r>
              <a:rPr lang="ar-SA" dirty="0">
                <a:cs typeface="B Nazanin" panose="00000400000000000000" pitchFamily="2" charset="-78"/>
              </a:rPr>
              <a:t>تولید گزارش‌های ناهمگون، بدون ساختار و فاقد ویژگی‌های کیفی مورد انتظار </a:t>
            </a:r>
            <a:endParaRPr lang="fa-IR" dirty="0">
              <a:cs typeface="B Nazanin" panose="00000400000000000000" pitchFamily="2" charset="-78"/>
            </a:endParaRPr>
          </a:p>
          <a:p>
            <a:pPr marL="0" indent="0">
              <a:lnSpc>
                <a:spcPct val="150000"/>
              </a:lnSpc>
              <a:buNone/>
            </a:pPr>
            <a:r>
              <a:rPr lang="fa-IR" dirty="0">
                <a:cs typeface="B Nazanin" panose="00000400000000000000" pitchFamily="2" charset="-78"/>
              </a:rPr>
              <a:t>4) عدم </a:t>
            </a:r>
            <a:r>
              <a:rPr lang="ar-SA" dirty="0">
                <a:cs typeface="B Nazanin" panose="00000400000000000000" pitchFamily="2" charset="-78"/>
              </a:rPr>
              <a:t>آشــنا</a:t>
            </a:r>
            <a:r>
              <a:rPr lang="fa-IR" dirty="0">
                <a:cs typeface="B Nazanin" panose="00000400000000000000" pitchFamily="2" charset="-78"/>
              </a:rPr>
              <a:t>یی</a:t>
            </a:r>
            <a:r>
              <a:rPr lang="ar-SA" dirty="0">
                <a:cs typeface="B Nazanin" panose="00000400000000000000" pitchFamily="2" charset="-78"/>
              </a:rPr>
              <a:t> بســیاری از شرکت‌ها بــا فرآیندهــا و الزام‌های آن</a:t>
            </a:r>
            <a:endParaRPr lang="fa-IR" dirty="0">
              <a:cs typeface="B Nazanin" panose="00000400000000000000" pitchFamily="2" charset="-78"/>
            </a:endParaRPr>
          </a:p>
          <a:p>
            <a:pPr marL="0" indent="0">
              <a:lnSpc>
                <a:spcPct val="150000"/>
              </a:lnSpc>
              <a:buNone/>
            </a:pPr>
            <a:r>
              <a:rPr lang="fa-IR" dirty="0">
                <a:cs typeface="B Nazanin" panose="00000400000000000000" pitchFamily="2" charset="-78"/>
              </a:rPr>
              <a:t>5) </a:t>
            </a:r>
            <a:r>
              <a:rPr lang="ar-SA" dirty="0">
                <a:cs typeface="B Nazanin" panose="00000400000000000000" pitchFamily="2" charset="-78"/>
              </a:rPr>
              <a:t>ناآگاهی</a:t>
            </a:r>
            <a:r>
              <a:rPr lang="fa-IR" dirty="0">
                <a:cs typeface="B Nazanin" panose="00000400000000000000" pitchFamily="2" charset="-78"/>
              </a:rPr>
              <a:t> و دانش اندک</a:t>
            </a:r>
            <a:r>
              <a:rPr lang="ar-SA" dirty="0">
                <a:cs typeface="B Nazanin" panose="00000400000000000000" pitchFamily="2" charset="-78"/>
              </a:rPr>
              <a:t> مدیران شرکت‌ها </a:t>
            </a:r>
            <a:endParaRPr lang="fa-IR" dirty="0">
              <a:cs typeface="B Nazanin" panose="00000400000000000000" pitchFamily="2" charset="-78"/>
            </a:endParaRPr>
          </a:p>
          <a:p>
            <a:pPr marL="0" indent="0">
              <a:lnSpc>
                <a:spcPct val="150000"/>
              </a:lnSpc>
              <a:buNone/>
            </a:pPr>
            <a:r>
              <a:rPr lang="fa-IR" dirty="0">
                <a:cs typeface="B Nazanin" panose="00000400000000000000" pitchFamily="2" charset="-78"/>
              </a:rPr>
              <a:t>6) </a:t>
            </a:r>
            <a:r>
              <a:rPr lang="ar-SA" dirty="0">
                <a:cs typeface="B Nazanin" panose="00000400000000000000" pitchFamily="2" charset="-78"/>
              </a:rPr>
              <a:t>محدودیت زمان </a:t>
            </a:r>
            <a:endParaRPr lang="fa-IR" dirty="0">
              <a:cs typeface="B Nazanin" panose="00000400000000000000" pitchFamily="2" charset="-78"/>
            </a:endParaRPr>
          </a:p>
          <a:p>
            <a:pPr marL="0" indent="0">
              <a:lnSpc>
                <a:spcPct val="150000"/>
              </a:lnSpc>
              <a:buNone/>
            </a:pPr>
            <a:r>
              <a:rPr lang="fa-IR" dirty="0">
                <a:cs typeface="B Nazanin" panose="00000400000000000000" pitchFamily="2" charset="-78"/>
              </a:rPr>
              <a:t>7) وجود چالش در قوانین موجود</a:t>
            </a:r>
          </a:p>
          <a:p>
            <a:pPr marL="0" indent="0">
              <a:lnSpc>
                <a:spcPct val="150000"/>
              </a:lnSpc>
              <a:buNone/>
            </a:pPr>
            <a:r>
              <a:rPr lang="fa-IR" dirty="0">
                <a:cs typeface="B Nazanin" panose="00000400000000000000" pitchFamily="2" charset="-78"/>
              </a:rPr>
              <a:t>8) خلأ رتبه‌بندی و عدم وجود شاخص‌ها </a:t>
            </a:r>
          </a:p>
          <a:p>
            <a:pPr marL="0" indent="0">
              <a:buNone/>
            </a:pPr>
            <a:endParaRPr lang="en-US" sz="2400" dirty="0">
              <a:cs typeface="B Nazanin" panose="00000400000000000000" pitchFamily="2" charset="-78"/>
            </a:endParaRPr>
          </a:p>
        </p:txBody>
      </p:sp>
      <p:sp>
        <p:nvSpPr>
          <p:cNvPr id="5" name="Slide Number Placeholder 4">
            <a:extLst>
              <a:ext uri="{FF2B5EF4-FFF2-40B4-BE49-F238E27FC236}">
                <a16:creationId xmlns:a16="http://schemas.microsoft.com/office/drawing/2014/main" id="{5E5325EB-85AD-41C9-B2DC-5AFC0B0B76BA}"/>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19</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E0529C86-DD4D-B08F-7420-391C5B23D5D8}"/>
              </a:ext>
            </a:extLst>
          </p:cNvPr>
          <p:cNvSpPr>
            <a:spLocks noGrp="1"/>
          </p:cNvSpPr>
          <p:nvPr>
            <p:ph type="title"/>
          </p:nvPr>
        </p:nvSpPr>
        <p:spPr>
          <a:xfrm>
            <a:off x="721453" y="642594"/>
            <a:ext cx="10403747" cy="464753"/>
          </a:xfrm>
        </p:spPr>
        <p:txBody>
          <a:bodyPr>
            <a:normAutofit/>
          </a:bodyPr>
          <a:lstStyle/>
          <a:p>
            <a:pPr algn="ctr"/>
            <a:r>
              <a:rPr lang="fa-IR" sz="1800" dirty="0">
                <a:cs typeface="B Nazanin Outline" panose="00000400000000000000" pitchFamily="2" charset="-78"/>
              </a:rPr>
              <a:t>وضعیت معیارهای زیست‌محیطی، اجتماعی و حکمرانی در ایران</a:t>
            </a:r>
            <a:endParaRPr lang="en-US" sz="1800" dirty="0">
              <a:cs typeface="B Nazanin Outline" panose="00000400000000000000" pitchFamily="2" charset="-78"/>
            </a:endParaRPr>
          </a:p>
        </p:txBody>
      </p:sp>
      <p:pic>
        <p:nvPicPr>
          <p:cNvPr id="2" name="Picture 1">
            <a:extLst>
              <a:ext uri="{FF2B5EF4-FFF2-40B4-BE49-F238E27FC236}">
                <a16:creationId xmlns:a16="http://schemas.microsoft.com/office/drawing/2014/main" id="{7763F4D3-7FFF-400A-ABAD-DF9822B7EB1E}"/>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202540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B045-FA9E-41C4-A75A-611D574546E6}"/>
              </a:ext>
            </a:extLst>
          </p:cNvPr>
          <p:cNvSpPr>
            <a:spLocks noGrp="1"/>
          </p:cNvSpPr>
          <p:nvPr>
            <p:ph type="title"/>
          </p:nvPr>
        </p:nvSpPr>
        <p:spPr>
          <a:xfrm>
            <a:off x="295274" y="826316"/>
            <a:ext cx="10919065" cy="3204000"/>
          </a:xfrm>
        </p:spPr>
        <p:txBody>
          <a:bodyPr>
            <a:normAutofit fontScale="90000"/>
          </a:bodyPr>
          <a:lstStyle/>
          <a:p>
            <a:pPr>
              <a:lnSpc>
                <a:spcPct val="150000"/>
              </a:lnSpc>
            </a:pPr>
            <a:br>
              <a:rPr lang="fa-IR" sz="4000" dirty="0">
                <a:solidFill>
                  <a:schemeClr val="tx1"/>
                </a:solidFill>
                <a:latin typeface="B Nazanin,Bold"/>
                <a:cs typeface="B Titr" panose="00000700000000000000" pitchFamily="2" charset="-78"/>
              </a:rPr>
            </a:br>
            <a:r>
              <a:rPr lang="ar-SA" sz="4000" b="1" dirty="0">
                <a:latin typeface="Calibri" panose="020F0502020204030204" pitchFamily="34" charset="0"/>
                <a:ea typeface="Calibri" panose="020F0502020204030204" pitchFamily="34" charset="0"/>
                <a:cs typeface="B Nazanin" panose="00000400000000000000" pitchFamily="2" charset="-78"/>
              </a:rPr>
              <a:t>تطبيق با معيارهاي زیست‌محیطی، اجتماعی و حکمران</a:t>
            </a:r>
            <a:r>
              <a:rPr lang="fa-IR" sz="4000" b="1" dirty="0">
                <a:latin typeface="Calibri" panose="020F0502020204030204" pitchFamily="34" charset="0"/>
                <a:ea typeface="Calibri" panose="020F0502020204030204" pitchFamily="34" charset="0"/>
                <a:cs typeface="B Nazanin" panose="00000400000000000000" pitchFamily="2" charset="-78"/>
              </a:rPr>
              <a:t>ی</a:t>
            </a:r>
            <a:br>
              <a:rPr lang="en-US" sz="4000" b="1" dirty="0">
                <a:latin typeface="Calibri" panose="020F0502020204030204" pitchFamily="34" charset="0"/>
                <a:ea typeface="Calibri" panose="020F0502020204030204" pitchFamily="34" charset="0"/>
                <a:cs typeface="B Nazanin" panose="00000400000000000000" pitchFamily="2" charset="-78"/>
              </a:rPr>
            </a:br>
            <a:r>
              <a:rPr lang="fa-IR" sz="4000" b="1" dirty="0">
                <a:latin typeface="Calibri" panose="020F0502020204030204" pitchFamily="34" charset="0"/>
                <a:ea typeface="Calibri" panose="020F0502020204030204" pitchFamily="34" charset="0"/>
                <a:cs typeface="B Nazanin" panose="00000400000000000000" pitchFamily="2" charset="-78"/>
              </a:rPr>
              <a:t>چالش ها و فرصت ها</a:t>
            </a:r>
            <a:br>
              <a:rPr lang="en-US" sz="4000" dirty="0">
                <a:solidFill>
                  <a:schemeClr val="tx1"/>
                </a:solidFill>
                <a:latin typeface="B Nazanin,Bold"/>
                <a:cs typeface="B Titr" panose="00000700000000000000" pitchFamily="2" charset="-78"/>
              </a:rPr>
            </a:br>
            <a:br>
              <a:rPr lang="fa-IR" sz="4000" dirty="0">
                <a:solidFill>
                  <a:schemeClr val="tx1"/>
                </a:solidFill>
                <a:latin typeface="B Nazanin,Bold"/>
                <a:cs typeface="B Titr" panose="00000700000000000000" pitchFamily="2" charset="-78"/>
              </a:rPr>
            </a:br>
            <a:r>
              <a:rPr lang="fa-IR" sz="4000" dirty="0">
                <a:solidFill>
                  <a:schemeClr val="tx1"/>
                </a:solidFill>
                <a:latin typeface="B Nazanin,Bold"/>
                <a:cs typeface="B Titr" panose="00000700000000000000" pitchFamily="2" charset="-78"/>
              </a:rPr>
              <a:t> </a:t>
            </a:r>
            <a:endParaRPr lang="en-US" sz="2800" dirty="0">
              <a:solidFill>
                <a:schemeClr val="tx1"/>
              </a:solidFill>
              <a:latin typeface="B Nazanin,Bold"/>
              <a:cs typeface="B Titr" panose="00000700000000000000" pitchFamily="2" charset="-78"/>
            </a:endParaRPr>
          </a:p>
        </p:txBody>
      </p:sp>
      <p:sp>
        <p:nvSpPr>
          <p:cNvPr id="4" name="Footer Placeholder 3">
            <a:extLst>
              <a:ext uri="{FF2B5EF4-FFF2-40B4-BE49-F238E27FC236}">
                <a16:creationId xmlns:a16="http://schemas.microsoft.com/office/drawing/2014/main" id="{6912308E-5259-4B3A-B36A-2E6FB12EC6CE}"/>
              </a:ext>
            </a:extLst>
          </p:cNvPr>
          <p:cNvSpPr>
            <a:spLocks noGrp="1"/>
          </p:cNvSpPr>
          <p:nvPr>
            <p:ph type="ftr" sz="quarter" idx="11"/>
          </p:nvPr>
        </p:nvSpPr>
        <p:spPr>
          <a:xfrm>
            <a:off x="3280095" y="3414916"/>
            <a:ext cx="5259898" cy="2650921"/>
          </a:xfrm>
        </p:spPr>
        <p:txBody>
          <a:bodyPr/>
          <a:lstStyle/>
          <a:p>
            <a:pPr algn="ctr"/>
            <a:endParaRPr lang="fa-IR" sz="2000" dirty="0">
              <a:cs typeface="B Titr" panose="00000700000000000000" pitchFamily="2" charset="-78"/>
            </a:endParaRPr>
          </a:p>
          <a:p>
            <a:pPr algn="ctr"/>
            <a:endParaRPr lang="fa-IR" sz="2000" dirty="0">
              <a:cs typeface="B Titr" panose="00000700000000000000" pitchFamily="2" charset="-78"/>
            </a:endParaRPr>
          </a:p>
          <a:p>
            <a:pPr algn="ctr"/>
            <a:endParaRPr lang="fa-IR" sz="2000" dirty="0">
              <a:cs typeface="B Titr" panose="00000700000000000000" pitchFamily="2" charset="-78"/>
            </a:endParaRPr>
          </a:p>
          <a:p>
            <a:pPr algn="ctr"/>
            <a:r>
              <a:rPr lang="fa-IR" sz="2000" dirty="0">
                <a:cs typeface="B Titr" panose="00000700000000000000" pitchFamily="2" charset="-78"/>
              </a:rPr>
              <a:t>اولین کنفرانس علمی تطبیق  مقررات در ایران</a:t>
            </a:r>
          </a:p>
          <a:p>
            <a:pPr algn="ctr"/>
            <a:endParaRPr lang="fa-IR" sz="2000" dirty="0">
              <a:solidFill>
                <a:schemeClr val="tx1"/>
              </a:solidFill>
              <a:cs typeface="B Titr" panose="00000700000000000000" pitchFamily="2" charset="-78"/>
            </a:endParaRPr>
          </a:p>
          <a:p>
            <a:pPr algn="ctr"/>
            <a:r>
              <a:rPr lang="fa-IR" sz="2000" dirty="0">
                <a:solidFill>
                  <a:schemeClr val="tx1"/>
                </a:solidFill>
                <a:cs typeface="B Titr" panose="00000700000000000000" pitchFamily="2" charset="-78"/>
              </a:rPr>
              <a:t>آبان 1403</a:t>
            </a:r>
            <a:endParaRPr lang="fa-IR" sz="2000" dirty="0">
              <a:cs typeface="B Titr" panose="00000700000000000000" pitchFamily="2" charset="-78"/>
            </a:endParaRPr>
          </a:p>
          <a:p>
            <a:pPr algn="ctr"/>
            <a:endParaRPr lang="fa-IR" sz="2000" dirty="0">
              <a:cs typeface="B Titr" panose="00000700000000000000" pitchFamily="2" charset="-78"/>
            </a:endParaRPr>
          </a:p>
          <a:p>
            <a:pPr algn="ctr"/>
            <a:r>
              <a:rPr lang="fa-IR" sz="2000" dirty="0">
                <a:cs typeface="B Titr" panose="00000700000000000000" pitchFamily="2" charset="-78"/>
              </a:rPr>
              <a:t>    نویسندگان:</a:t>
            </a:r>
          </a:p>
          <a:p>
            <a:pPr algn="r"/>
            <a:endParaRPr lang="fa-IR" sz="2000" dirty="0">
              <a:cs typeface="B Titr" panose="00000700000000000000" pitchFamily="2" charset="-78"/>
            </a:endParaRPr>
          </a:p>
          <a:p>
            <a:pPr algn="r"/>
            <a:r>
              <a:rPr lang="fa-IR" sz="2000" dirty="0">
                <a:cs typeface="B Titr" panose="00000700000000000000" pitchFamily="2" charset="-78"/>
              </a:rPr>
              <a:t>                   مهدی بهزاد                         علیرضا ناصری  </a:t>
            </a:r>
            <a:endParaRPr lang="en-US" sz="2000" dirty="0">
              <a:cs typeface="B Titr" panose="00000700000000000000" pitchFamily="2" charset="-78"/>
            </a:endParaRPr>
          </a:p>
          <a:p>
            <a:pPr algn="r"/>
            <a:endParaRPr lang="fa-IR" sz="2000" dirty="0">
              <a:cs typeface="B Titr" panose="00000700000000000000" pitchFamily="2" charset="-78"/>
            </a:endParaRPr>
          </a:p>
          <a:p>
            <a:pPr algn="ctr"/>
            <a:endParaRPr lang="fa-IR" sz="2000" dirty="0">
              <a:cs typeface="B Titr" panose="00000700000000000000" pitchFamily="2" charset="-78"/>
            </a:endParaRPr>
          </a:p>
          <a:p>
            <a:pPr algn="ctr"/>
            <a:endParaRPr lang="fa-IR" sz="2000" dirty="0">
              <a:solidFill>
                <a:schemeClr val="tx1"/>
              </a:solidFill>
              <a:cs typeface="B Titr" panose="00000700000000000000" pitchFamily="2" charset="-78"/>
            </a:endParaRPr>
          </a:p>
        </p:txBody>
      </p:sp>
      <p:sp>
        <p:nvSpPr>
          <p:cNvPr id="3" name="Slide Number Placeholder 2">
            <a:extLst>
              <a:ext uri="{FF2B5EF4-FFF2-40B4-BE49-F238E27FC236}">
                <a16:creationId xmlns:a16="http://schemas.microsoft.com/office/drawing/2014/main" id="{EE3FD29F-486E-46C2-B2E8-6C2D1C3C5DF3}"/>
              </a:ext>
            </a:extLst>
          </p:cNvPr>
          <p:cNvSpPr>
            <a:spLocks noGrp="1"/>
          </p:cNvSpPr>
          <p:nvPr>
            <p:ph type="sldNum" sz="quarter" idx="12"/>
          </p:nvPr>
        </p:nvSpPr>
        <p:spPr/>
        <p:txBody>
          <a:bodyPr/>
          <a:lstStyle/>
          <a:p>
            <a:fld id="{626D44BB-FEB3-4E84-B5D5-AA695934B6F5}" type="slidenum">
              <a:rPr lang="en-US" smtClean="0">
                <a:latin typeface="IPT.Badr" panose="00000400000000000000" pitchFamily="2" charset="2"/>
              </a:rPr>
              <a:t>2</a:t>
            </a:fld>
            <a:endParaRPr lang="en-US" dirty="0">
              <a:latin typeface="IPT.Badr" panose="00000400000000000000" pitchFamily="2" charset="2"/>
            </a:endParaRPr>
          </a:p>
        </p:txBody>
      </p:sp>
      <p:pic>
        <p:nvPicPr>
          <p:cNvPr id="5" name="Picture 4">
            <a:extLst>
              <a:ext uri="{FF2B5EF4-FFF2-40B4-BE49-F238E27FC236}">
                <a16:creationId xmlns:a16="http://schemas.microsoft.com/office/drawing/2014/main" id="{032A3BD7-06E3-4C1C-9D18-A86411F7E0D3}"/>
              </a:ext>
            </a:extLst>
          </p:cNvPr>
          <p:cNvPicPr>
            <a:picLocks noChangeAspect="1"/>
          </p:cNvPicPr>
          <p:nvPr/>
        </p:nvPicPr>
        <p:blipFill>
          <a:blip r:embed="rId2"/>
          <a:stretch>
            <a:fillRect/>
          </a:stretch>
        </p:blipFill>
        <p:spPr>
          <a:xfrm>
            <a:off x="11090247" y="184558"/>
            <a:ext cx="1017864" cy="1283516"/>
          </a:xfrm>
          <a:prstGeom prst="rect">
            <a:avLst/>
          </a:prstGeom>
        </p:spPr>
      </p:pic>
    </p:spTree>
    <p:extLst>
      <p:ext uri="{BB962C8B-B14F-4D97-AF65-F5344CB8AC3E}">
        <p14:creationId xmlns:p14="http://schemas.microsoft.com/office/powerpoint/2010/main" val="162802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7DCE7-43F6-47C0-8F51-D521050BC455}"/>
              </a:ext>
            </a:extLst>
          </p:cNvPr>
          <p:cNvSpPr>
            <a:spLocks noGrp="1"/>
          </p:cNvSpPr>
          <p:nvPr>
            <p:ph idx="1"/>
          </p:nvPr>
        </p:nvSpPr>
        <p:spPr>
          <a:xfrm>
            <a:off x="721453" y="1233182"/>
            <a:ext cx="10821798" cy="4655890"/>
          </a:xfrm>
        </p:spPr>
        <p:txBody>
          <a:bodyPr>
            <a:normAutofit lnSpcReduction="10000"/>
          </a:bodyPr>
          <a:lstStyle/>
          <a:p>
            <a:pPr marL="0" indent="0">
              <a:buNone/>
            </a:pPr>
            <a:endParaRPr lang="fa-IR" dirty="0"/>
          </a:p>
          <a:p>
            <a:pPr marL="0" indent="0" algn="justLow">
              <a:lnSpc>
                <a:spcPct val="120000"/>
              </a:lnSpc>
              <a:buNone/>
            </a:pPr>
            <a:r>
              <a:rPr lang="fa-IR" dirty="0">
                <a:cs typeface="B Nazanin" panose="00000400000000000000" pitchFamily="2" charset="-78"/>
              </a:rPr>
              <a:t>1) آیین نامه اجرایی جزء 2 بند الف ماده (80) قانون برنامه پنج ساله ششم توسعه (مصوب 1390/12/10 هیئت وزیران).</a:t>
            </a:r>
          </a:p>
          <a:p>
            <a:pPr marL="0" indent="0" algn="justLow">
              <a:lnSpc>
                <a:spcPct val="120000"/>
              </a:lnSpc>
              <a:buNone/>
            </a:pPr>
            <a:r>
              <a:rPr lang="fa-IR" dirty="0">
                <a:cs typeface="B Nazanin" panose="00000400000000000000" pitchFamily="2" charset="-78"/>
              </a:rPr>
              <a:t>2) قانون حفاظت و بهسازی محیط زیست (مصوبه 1353/03/28 و اصلاحیه 1371/08/24)</a:t>
            </a:r>
          </a:p>
          <a:p>
            <a:pPr marL="0" indent="0" algn="justLow">
              <a:lnSpc>
                <a:spcPct val="120000"/>
              </a:lnSpc>
              <a:buNone/>
            </a:pPr>
            <a:r>
              <a:rPr lang="fa-IR" dirty="0">
                <a:cs typeface="B Nazanin" panose="00000400000000000000" pitchFamily="2" charset="-78"/>
              </a:rPr>
              <a:t>3) قانون هوای پاک (مصــوب 1396/05/24)</a:t>
            </a:r>
          </a:p>
          <a:p>
            <a:pPr marL="0" indent="0" algn="justLow">
              <a:lnSpc>
                <a:spcPct val="120000"/>
              </a:lnSpc>
              <a:buNone/>
            </a:pPr>
            <a:r>
              <a:rPr lang="fa-IR" dirty="0">
                <a:cs typeface="B Nazanin" panose="00000400000000000000" pitchFamily="2" charset="-78"/>
              </a:rPr>
              <a:t>4) قانون مدیریت پســماندها (مصوب 1383/02/20)</a:t>
            </a:r>
          </a:p>
          <a:p>
            <a:pPr marL="0" indent="0" algn="justLow">
              <a:lnSpc>
                <a:spcPct val="120000"/>
              </a:lnSpc>
              <a:buNone/>
            </a:pPr>
            <a:r>
              <a:rPr lang="fa-IR" dirty="0">
                <a:cs typeface="B Nazanin" panose="00000400000000000000" pitchFamily="2" charset="-78"/>
              </a:rPr>
              <a:t>5) قانون حمایت از حقوق مصرف کنندگان (مصوب 1388/7/15)</a:t>
            </a:r>
          </a:p>
          <a:p>
            <a:pPr marL="0" indent="0" algn="justLow">
              <a:lnSpc>
                <a:spcPct val="120000"/>
              </a:lnSpc>
              <a:buNone/>
            </a:pPr>
            <a:r>
              <a:rPr lang="fa-IR" dirty="0">
                <a:cs typeface="B Nazanin" panose="00000400000000000000" pitchFamily="2" charset="-78"/>
              </a:rPr>
              <a:t>6) سند ملی کار شایسته (مصوب 1398/02/29 هیئت وزیران) </a:t>
            </a:r>
          </a:p>
          <a:p>
            <a:pPr marL="0" indent="0" algn="justLow">
              <a:lnSpc>
                <a:spcPct val="120000"/>
              </a:lnSpc>
              <a:buNone/>
            </a:pPr>
            <a:r>
              <a:rPr lang="fa-IR" dirty="0">
                <a:cs typeface="B Nazanin" panose="00000400000000000000" pitchFamily="2" charset="-78"/>
              </a:rPr>
              <a:t>7) قانون کار (مصوب 1369/08/29)</a:t>
            </a:r>
          </a:p>
          <a:p>
            <a:pPr marL="0" indent="0" algn="justLow">
              <a:lnSpc>
                <a:spcPct val="120000"/>
              </a:lnSpc>
              <a:buNone/>
            </a:pPr>
            <a:r>
              <a:rPr lang="fa-IR" dirty="0">
                <a:cs typeface="B Nazanin" panose="00000400000000000000" pitchFamily="2" charset="-78"/>
              </a:rPr>
              <a:t>8) دستورالعمل «الزامات ناظر بر حاكمیت شركتی در مؤسسات اعتباری غیردولتی»(ابلاغی 1396/02/12)</a:t>
            </a:r>
          </a:p>
          <a:p>
            <a:pPr marL="0" indent="0" algn="justLow">
              <a:lnSpc>
                <a:spcPct val="120000"/>
              </a:lnSpc>
              <a:buNone/>
            </a:pPr>
            <a:r>
              <a:rPr lang="fa-IR" dirty="0">
                <a:cs typeface="B Nazanin" panose="00000400000000000000" pitchFamily="2" charset="-78"/>
              </a:rPr>
              <a:t>9) دستورالعمل «الزامات ناظر بر حاكمیت شركتی در بانک های دولتی» (مصوب 1396/07/05 مجمع عمومی بانک ها)</a:t>
            </a:r>
          </a:p>
          <a:p>
            <a:pPr marL="0" indent="0" algn="justLow">
              <a:lnSpc>
                <a:spcPct val="120000"/>
              </a:lnSpc>
              <a:buNone/>
            </a:pPr>
            <a:r>
              <a:rPr lang="fa-IR" dirty="0">
                <a:cs typeface="B Nazanin" panose="00000400000000000000" pitchFamily="2" charset="-78"/>
              </a:rPr>
              <a:t>10) دستورالعمل «حاكميت شركتي ناشران ثبت شده نزد سازمان بورس و اوراق بهادار» (مصوب 1401/07/18 هیئت مدیره سازمان بورس و اوراق بهادار)</a:t>
            </a:r>
          </a:p>
          <a:p>
            <a:pPr marL="0" indent="0" algn="justLow">
              <a:buNone/>
            </a:pPr>
            <a:endParaRPr lang="fa-IR" dirty="0">
              <a:cs typeface="B Nazanin" panose="00000400000000000000" pitchFamily="2" charset="-78"/>
            </a:endParaRPr>
          </a:p>
          <a:p>
            <a:pPr marL="0" indent="0" algn="justLow">
              <a:buNone/>
            </a:pPr>
            <a:endParaRPr lang="en-US" dirty="0">
              <a:cs typeface="B Nazanin" panose="00000400000000000000" pitchFamily="2" charset="-78"/>
            </a:endParaRPr>
          </a:p>
        </p:txBody>
      </p:sp>
      <p:sp>
        <p:nvSpPr>
          <p:cNvPr id="5" name="Slide Number Placeholder 4">
            <a:extLst>
              <a:ext uri="{FF2B5EF4-FFF2-40B4-BE49-F238E27FC236}">
                <a16:creationId xmlns:a16="http://schemas.microsoft.com/office/drawing/2014/main" id="{5E5325EB-85AD-41C9-B2DC-5AFC0B0B76BA}"/>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20</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E0529C86-DD4D-B08F-7420-391C5B23D5D8}"/>
              </a:ext>
            </a:extLst>
          </p:cNvPr>
          <p:cNvSpPr>
            <a:spLocks noGrp="1"/>
          </p:cNvSpPr>
          <p:nvPr>
            <p:ph type="title"/>
          </p:nvPr>
        </p:nvSpPr>
        <p:spPr>
          <a:xfrm>
            <a:off x="1066800" y="642594"/>
            <a:ext cx="10058400" cy="464753"/>
          </a:xfrm>
        </p:spPr>
        <p:txBody>
          <a:bodyPr>
            <a:normAutofit/>
          </a:bodyPr>
          <a:lstStyle/>
          <a:p>
            <a:pPr algn="ctr"/>
            <a:r>
              <a:rPr lang="fa-IR" sz="1800" dirty="0">
                <a:cs typeface="B Nazanin Outline" panose="00000400000000000000" pitchFamily="2" charset="-78"/>
              </a:rPr>
              <a:t>مهم ترین الزامات مرتبط در ایران </a:t>
            </a:r>
            <a:endParaRPr lang="en-US" sz="1800" dirty="0">
              <a:cs typeface="B Nazanin Outline" panose="00000400000000000000" pitchFamily="2" charset="-78"/>
            </a:endParaRPr>
          </a:p>
        </p:txBody>
      </p:sp>
      <p:pic>
        <p:nvPicPr>
          <p:cNvPr id="2" name="Picture 1">
            <a:extLst>
              <a:ext uri="{FF2B5EF4-FFF2-40B4-BE49-F238E27FC236}">
                <a16:creationId xmlns:a16="http://schemas.microsoft.com/office/drawing/2014/main" id="{7763F4D3-7FFF-400A-ABAD-DF9822B7EB1E}"/>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239613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7DCE7-43F6-47C0-8F51-D521050BC455}"/>
              </a:ext>
            </a:extLst>
          </p:cNvPr>
          <p:cNvSpPr>
            <a:spLocks noGrp="1"/>
          </p:cNvSpPr>
          <p:nvPr>
            <p:ph idx="1"/>
          </p:nvPr>
        </p:nvSpPr>
        <p:spPr>
          <a:xfrm>
            <a:off x="721453" y="1233182"/>
            <a:ext cx="10403747" cy="4801857"/>
          </a:xfrm>
        </p:spPr>
        <p:txBody>
          <a:bodyPr>
            <a:normAutofit fontScale="92500" lnSpcReduction="10000"/>
          </a:bodyPr>
          <a:lstStyle/>
          <a:p>
            <a:pPr marL="0" indent="0">
              <a:lnSpc>
                <a:spcPct val="150000"/>
              </a:lnSpc>
              <a:buNone/>
            </a:pPr>
            <a:r>
              <a:rPr lang="fa-IR" dirty="0">
                <a:cs typeface="B Nazanin" panose="00000400000000000000" pitchFamily="2" charset="-78"/>
              </a:rPr>
              <a:t>مهم‌ترین چالش ها در قوانین موجود در ایران عبارتند از (شیخی،1402):</a:t>
            </a:r>
          </a:p>
          <a:p>
            <a:pPr marL="0" indent="0">
              <a:lnSpc>
                <a:spcPct val="150000"/>
              </a:lnSpc>
              <a:buNone/>
            </a:pPr>
            <a:r>
              <a:rPr lang="fa-IR" dirty="0">
                <a:cs typeface="B Nazanin" panose="00000400000000000000" pitchFamily="2" charset="-78"/>
              </a:rPr>
              <a:t>1) </a:t>
            </a:r>
            <a:r>
              <a:rPr lang="fa-IR" b="1" dirty="0">
                <a:cs typeface="B Nazanin" panose="00000400000000000000" pitchFamily="2" charset="-78"/>
              </a:rPr>
              <a:t>قوانین متکثر بدون متولی واحد در حاکمیت</a:t>
            </a:r>
          </a:p>
          <a:p>
            <a:pPr marL="0" indent="0">
              <a:lnSpc>
                <a:spcPct val="150000"/>
              </a:lnSpc>
              <a:buNone/>
            </a:pPr>
            <a:r>
              <a:rPr lang="fa-IR" dirty="0">
                <a:cs typeface="B Nazanin" panose="00000400000000000000" pitchFamily="2" charset="-78"/>
              </a:rPr>
              <a:t>2) </a:t>
            </a:r>
            <a:r>
              <a:rPr lang="fa-IR" b="1" dirty="0">
                <a:cs typeface="B Nazanin" panose="00000400000000000000" pitchFamily="2" charset="-78"/>
              </a:rPr>
              <a:t>ضمانت اجرایی ضعیف</a:t>
            </a:r>
            <a:r>
              <a:rPr lang="fa-IR" dirty="0">
                <a:cs typeface="B Nazanin" panose="00000400000000000000" pitchFamily="2" charset="-78"/>
              </a:rPr>
              <a:t>: در ایران در قوانین و مقررات مربوط یا ضمانت اجرایی وجود ندارد یا ضمانت اجرایی ضعیفی وجود دارد. برای مثال در قوانین حفاظت و بهسازی محیط‌زیست و نحوه جلوگیری از آلودگی هوا، سازمان محیط‌زیست اجازه دارد تا با شرکت‌های متخلف به‌راحتی برخورد کند، اما در عمل این اتفاق به دلیل فشار شرکت‌های متخلف و سایر دستگاه‌های اجرایی، احتمال بیکاری کارگران مجموعه، نبود بودجه مناسب برای بهسازی شرکت آلاینده و ... کمتر رخ می‌دهد.</a:t>
            </a:r>
          </a:p>
          <a:p>
            <a:pPr marL="0" indent="0">
              <a:lnSpc>
                <a:spcPct val="150000"/>
              </a:lnSpc>
              <a:buNone/>
            </a:pPr>
            <a:r>
              <a:rPr lang="fa-IR" dirty="0">
                <a:cs typeface="B Nazanin" panose="00000400000000000000" pitchFamily="2" charset="-78"/>
              </a:rPr>
              <a:t>3) </a:t>
            </a:r>
            <a:r>
              <a:rPr lang="fa-IR" b="1" dirty="0">
                <a:cs typeface="B Nazanin" panose="00000400000000000000" pitchFamily="2" charset="-78"/>
              </a:rPr>
              <a:t>پشتیبانی ضعیف قوانین در حوزه کارگری</a:t>
            </a:r>
          </a:p>
          <a:p>
            <a:pPr marL="0" indent="0" algn="just">
              <a:lnSpc>
                <a:spcPct val="150000"/>
              </a:lnSpc>
              <a:buNone/>
            </a:pPr>
            <a:r>
              <a:rPr lang="fa-IR" dirty="0">
                <a:cs typeface="B Nazanin" panose="00000400000000000000" pitchFamily="2" charset="-78"/>
              </a:rPr>
              <a:t>4) </a:t>
            </a:r>
            <a:r>
              <a:rPr lang="fa-IR" b="1" dirty="0">
                <a:cs typeface="B Nazanin" panose="00000400000000000000" pitchFamily="2" charset="-78"/>
              </a:rPr>
              <a:t>نبود قوانین در محورهای نوظهور مسئولیت اجتماعی شرکت‌ها</a:t>
            </a:r>
            <a:r>
              <a:rPr lang="fa-IR" dirty="0">
                <a:cs typeface="B Nazanin" panose="00000400000000000000" pitchFamily="2" charset="-78"/>
              </a:rPr>
              <a:t>: موارد نوظهور حوزه مسئولیت اجتماعی شرکت‌ها مانند حریم خصوصی مصرف‌کنندگان و شفافیت، کمتر موردتوجه سیاست‌گذاران در ایران بوده است.</a:t>
            </a:r>
          </a:p>
          <a:p>
            <a:pPr marL="0" indent="0">
              <a:lnSpc>
                <a:spcPct val="150000"/>
              </a:lnSpc>
              <a:buNone/>
            </a:pPr>
            <a:r>
              <a:rPr lang="fa-IR" dirty="0">
                <a:cs typeface="B Nazanin" panose="00000400000000000000" pitchFamily="2" charset="-78"/>
              </a:rPr>
              <a:t>5) </a:t>
            </a:r>
            <a:r>
              <a:rPr lang="fa-IR" b="1" dirty="0">
                <a:cs typeface="B Nazanin" panose="00000400000000000000" pitchFamily="2" charset="-78"/>
              </a:rPr>
              <a:t>ضعف در مشوق‌ها</a:t>
            </a:r>
            <a:r>
              <a:rPr lang="fa-IR" dirty="0">
                <a:cs typeface="B Nazanin" panose="00000400000000000000" pitchFamily="2" charset="-78"/>
              </a:rPr>
              <a:t>: گنجاندن مشوق‌های مالیاتی و تبلیغاتی در این حوزه می‌تواند برای ارتقای مشارکت اجتماعی شرکت‌ها مؤثر باشد که این مورد کمتر در قوانین و مقررات مدنظر قرارگرفته است.</a:t>
            </a:r>
          </a:p>
          <a:p>
            <a:pPr marL="0" indent="0">
              <a:buNone/>
            </a:pPr>
            <a:endParaRPr lang="fa-IR" dirty="0"/>
          </a:p>
        </p:txBody>
      </p:sp>
      <p:sp>
        <p:nvSpPr>
          <p:cNvPr id="5" name="Slide Number Placeholder 4">
            <a:extLst>
              <a:ext uri="{FF2B5EF4-FFF2-40B4-BE49-F238E27FC236}">
                <a16:creationId xmlns:a16="http://schemas.microsoft.com/office/drawing/2014/main" id="{5E5325EB-85AD-41C9-B2DC-5AFC0B0B7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E0529C86-DD4D-B08F-7420-391C5B23D5D8}"/>
              </a:ext>
            </a:extLst>
          </p:cNvPr>
          <p:cNvSpPr>
            <a:spLocks noGrp="1"/>
          </p:cNvSpPr>
          <p:nvPr>
            <p:ph type="title"/>
          </p:nvPr>
        </p:nvSpPr>
        <p:spPr>
          <a:xfrm>
            <a:off x="1066800" y="642594"/>
            <a:ext cx="10058400" cy="464753"/>
          </a:xfrm>
        </p:spPr>
        <p:txBody>
          <a:bodyPr>
            <a:normAutofit/>
          </a:bodyPr>
          <a:lstStyle/>
          <a:p>
            <a:pPr algn="ctr"/>
            <a:r>
              <a:rPr lang="fa-IR" sz="1800" dirty="0">
                <a:cs typeface="B Nazanin Outline" panose="00000400000000000000" pitchFamily="2" charset="-78"/>
              </a:rPr>
              <a:t>مهم‌ترین چالش</a:t>
            </a:r>
            <a:r>
              <a:rPr lang="en-US" sz="1800" dirty="0">
                <a:cs typeface="B Nazanin Outline" panose="00000400000000000000" pitchFamily="2" charset="-78"/>
              </a:rPr>
              <a:t> </a:t>
            </a:r>
            <a:r>
              <a:rPr lang="fa-IR" sz="1800" dirty="0">
                <a:cs typeface="B Nazanin Outline" panose="00000400000000000000" pitchFamily="2" charset="-78"/>
              </a:rPr>
              <a:t> ها در قوانین موجود در ایران </a:t>
            </a:r>
            <a:endParaRPr lang="en-US" sz="1800" dirty="0">
              <a:cs typeface="B Nazanin Outline" panose="00000400000000000000" pitchFamily="2" charset="-78"/>
            </a:endParaRPr>
          </a:p>
        </p:txBody>
      </p:sp>
      <p:pic>
        <p:nvPicPr>
          <p:cNvPr id="2" name="Picture 1">
            <a:extLst>
              <a:ext uri="{FF2B5EF4-FFF2-40B4-BE49-F238E27FC236}">
                <a16:creationId xmlns:a16="http://schemas.microsoft.com/office/drawing/2014/main" id="{7763F4D3-7FFF-400A-ABAD-DF9822B7EB1E}"/>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316353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7DCE7-43F6-47C0-8F51-D521050BC455}"/>
              </a:ext>
            </a:extLst>
          </p:cNvPr>
          <p:cNvSpPr>
            <a:spLocks noGrp="1"/>
          </p:cNvSpPr>
          <p:nvPr>
            <p:ph idx="1"/>
          </p:nvPr>
        </p:nvSpPr>
        <p:spPr>
          <a:xfrm>
            <a:off x="721453" y="1233182"/>
            <a:ext cx="10403747" cy="4801857"/>
          </a:xfrm>
        </p:spPr>
        <p:txBody>
          <a:bodyPr>
            <a:normAutofit fontScale="85000" lnSpcReduction="20000"/>
          </a:bodyPr>
          <a:lstStyle/>
          <a:p>
            <a:pPr marL="0" indent="0">
              <a:buNone/>
            </a:pPr>
            <a:endParaRPr lang="fa-IR" dirty="0"/>
          </a:p>
          <a:p>
            <a:pPr marL="0" lvl="0" indent="0" algn="justLow">
              <a:lnSpc>
                <a:spcPct val="160000"/>
              </a:lnSpc>
              <a:buNone/>
            </a:pPr>
            <a:r>
              <a:rPr lang="fa-IR" sz="1900" b="1" dirty="0">
                <a:cs typeface="B Nazanin" panose="00000400000000000000" pitchFamily="2" charset="-78"/>
              </a:rPr>
              <a:t>1) مسئولیت‌ناپذیر</a:t>
            </a:r>
            <a:endParaRPr lang="en-US" sz="1900" b="1" dirty="0">
              <a:cs typeface="B Nazanin" panose="00000400000000000000" pitchFamily="2" charset="-78"/>
            </a:endParaRPr>
          </a:p>
          <a:p>
            <a:pPr marL="0" indent="0" algn="justLow">
              <a:lnSpc>
                <a:spcPct val="160000"/>
              </a:lnSpc>
              <a:buNone/>
            </a:pPr>
            <a:r>
              <a:rPr lang="fa-IR" sz="1900" dirty="0">
                <a:cs typeface="B Nazanin" panose="00000400000000000000" pitchFamily="2" charset="-78"/>
              </a:rPr>
              <a:t>شرکت‌هایی که نه‌تنها از قانون و رسوم متعارف و استانداردها تبعیت نمی‌کنند، بلکه از اقدامات غیراخلاقی مانند استثمار کارگران و ... نیز به‌وفور در آن‌ها دیده می‌شود.</a:t>
            </a:r>
            <a:endParaRPr lang="en-US" sz="1900" dirty="0">
              <a:cs typeface="B Nazanin" panose="00000400000000000000" pitchFamily="2" charset="-78"/>
            </a:endParaRPr>
          </a:p>
          <a:p>
            <a:pPr marL="0" lvl="0" indent="0" algn="justLow">
              <a:lnSpc>
                <a:spcPct val="160000"/>
              </a:lnSpc>
              <a:buNone/>
            </a:pPr>
            <a:r>
              <a:rPr lang="fa-IR" sz="1900" b="1" dirty="0">
                <a:cs typeface="B Nazanin" panose="00000400000000000000" pitchFamily="2" charset="-78"/>
              </a:rPr>
              <a:t>2) داراي حداقل مسئولیت</a:t>
            </a:r>
            <a:endParaRPr lang="en-US" sz="1900" b="1" dirty="0">
              <a:cs typeface="B Nazanin" panose="00000400000000000000" pitchFamily="2" charset="-78"/>
            </a:endParaRPr>
          </a:p>
          <a:p>
            <a:pPr marL="0" indent="0" algn="justLow">
              <a:lnSpc>
                <a:spcPct val="160000"/>
              </a:lnSpc>
              <a:buNone/>
            </a:pPr>
            <a:r>
              <a:rPr lang="fa-IR" sz="1900" dirty="0">
                <a:cs typeface="B Nazanin" panose="00000400000000000000" pitchFamily="2" charset="-78"/>
              </a:rPr>
              <a:t>درصورتی‌که اجبار و الزام قوانین نباشد، قوانین را رعایت نمی‌کنند و رعایت این قوانین را هزینه‌ای اضافی براي خود می‌بینند.</a:t>
            </a:r>
            <a:endParaRPr lang="en-US" sz="1900" dirty="0">
              <a:cs typeface="B Nazanin" panose="00000400000000000000" pitchFamily="2" charset="-78"/>
            </a:endParaRPr>
          </a:p>
          <a:p>
            <a:pPr marL="0" lvl="0" indent="0" algn="justLow">
              <a:lnSpc>
                <a:spcPct val="160000"/>
              </a:lnSpc>
              <a:buNone/>
            </a:pPr>
            <a:r>
              <a:rPr lang="fa-IR" sz="1900" b="1" dirty="0">
                <a:cs typeface="B Nazanin" panose="00000400000000000000" pitchFamily="2" charset="-78"/>
              </a:rPr>
              <a:t>3) ناقص</a:t>
            </a:r>
            <a:endParaRPr lang="en-US" sz="1900" b="1" dirty="0">
              <a:cs typeface="B Nazanin" panose="00000400000000000000" pitchFamily="2" charset="-78"/>
            </a:endParaRPr>
          </a:p>
          <a:p>
            <a:pPr marL="0" indent="0" algn="justLow">
              <a:lnSpc>
                <a:spcPct val="160000"/>
              </a:lnSpc>
              <a:buNone/>
            </a:pPr>
            <a:r>
              <a:rPr lang="fa-IR" sz="1900" dirty="0">
                <a:cs typeface="B Nazanin" panose="00000400000000000000" pitchFamily="2" charset="-78"/>
              </a:rPr>
              <a:t>این دسته از شرکت‌ها در تعداد محدودي از فعالیت‌های مربوط به حوزه مسئولیت اجتماعی مشارکت دارند و شرکت در این فعالیت‌ها جزو استراتژی بلندمدت آن‌ها نمی‌باشد و هدف آن‌ها بیشتر ناشی از انگیزه‌های سودمحور هستند. عمده شرکت‌های ایرانی در این دسته جاي می‌گیرند.</a:t>
            </a:r>
            <a:endParaRPr lang="en-US" sz="1900" dirty="0">
              <a:cs typeface="B Nazanin" panose="00000400000000000000" pitchFamily="2" charset="-78"/>
            </a:endParaRPr>
          </a:p>
          <a:p>
            <a:pPr marL="0" lvl="0" indent="0" algn="justLow">
              <a:lnSpc>
                <a:spcPct val="160000"/>
              </a:lnSpc>
              <a:buNone/>
            </a:pPr>
            <a:r>
              <a:rPr lang="fa-IR" sz="1900" b="1" dirty="0">
                <a:cs typeface="B Nazanin" panose="00000400000000000000" pitchFamily="2" charset="-78"/>
              </a:rPr>
              <a:t>4) راهبردي</a:t>
            </a:r>
            <a:endParaRPr lang="en-US" sz="1900" b="1" dirty="0">
              <a:cs typeface="B Nazanin" panose="00000400000000000000" pitchFamily="2" charset="-78"/>
            </a:endParaRPr>
          </a:p>
          <a:p>
            <a:pPr marL="0" indent="0" algn="justLow">
              <a:lnSpc>
                <a:spcPct val="160000"/>
              </a:lnSpc>
              <a:buNone/>
            </a:pPr>
            <a:r>
              <a:rPr lang="fa-IR" sz="1900" dirty="0">
                <a:cs typeface="B Nazanin" panose="00000400000000000000" pitchFamily="2" charset="-78"/>
              </a:rPr>
              <a:t>این شرکت‌ها اغلب داراي خط‌مشی‌های اخلاقی قوي هستند براي مثال به مدیریت منابع انسانی، پاسخگویی به مشتریان، کیفیت محصول یا خدمات و اخذ گواهینامه‌های ایزو 9000 یا 26000 و</a:t>
            </a:r>
            <a:r>
              <a:rPr lang="en-US" sz="1900" dirty="0">
                <a:cs typeface="B Nazanin" panose="00000400000000000000" pitchFamily="2" charset="-78"/>
              </a:rPr>
              <a:t> TQM</a:t>
            </a:r>
            <a:r>
              <a:rPr lang="fa-IR" sz="1900" dirty="0">
                <a:cs typeface="B Nazanin" panose="00000400000000000000" pitchFamily="2" charset="-78"/>
              </a:rPr>
              <a:t>(گواهینامه تعالی سازمانی) می‌پردازند. </a:t>
            </a:r>
            <a:endParaRPr lang="en-US" sz="1900" dirty="0">
              <a:cs typeface="B Nazanin" panose="00000400000000000000" pitchFamily="2" charset="-78"/>
            </a:endParaRPr>
          </a:p>
        </p:txBody>
      </p:sp>
      <p:sp>
        <p:nvSpPr>
          <p:cNvPr id="5" name="Slide Number Placeholder 4">
            <a:extLst>
              <a:ext uri="{FF2B5EF4-FFF2-40B4-BE49-F238E27FC236}">
                <a16:creationId xmlns:a16="http://schemas.microsoft.com/office/drawing/2014/main" id="{5E5325EB-85AD-41C9-B2DC-5AFC0B0B76BA}"/>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22</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E0529C86-DD4D-B08F-7420-391C5B23D5D8}"/>
              </a:ext>
            </a:extLst>
          </p:cNvPr>
          <p:cNvSpPr>
            <a:spLocks noGrp="1"/>
          </p:cNvSpPr>
          <p:nvPr>
            <p:ph type="title"/>
          </p:nvPr>
        </p:nvSpPr>
        <p:spPr>
          <a:xfrm>
            <a:off x="1066800" y="642594"/>
            <a:ext cx="10058400" cy="464753"/>
          </a:xfrm>
        </p:spPr>
        <p:txBody>
          <a:bodyPr>
            <a:normAutofit/>
          </a:bodyPr>
          <a:lstStyle/>
          <a:p>
            <a:pPr algn="ctr"/>
            <a:r>
              <a:rPr lang="fa-IR" sz="1800" dirty="0">
                <a:cs typeface="B Nazanin Outline" panose="00000400000000000000" pitchFamily="2" charset="-78"/>
              </a:rPr>
              <a:t>تقسیم بندی کلی شرکت‌های ایرانی درزمینه مسئولیت اجتماعی شرکتی</a:t>
            </a:r>
            <a:endParaRPr lang="en-US" sz="1800" dirty="0">
              <a:cs typeface="B Nazanin Outline" panose="00000400000000000000" pitchFamily="2" charset="-78"/>
            </a:endParaRPr>
          </a:p>
        </p:txBody>
      </p:sp>
      <p:pic>
        <p:nvPicPr>
          <p:cNvPr id="2" name="Picture 1">
            <a:extLst>
              <a:ext uri="{FF2B5EF4-FFF2-40B4-BE49-F238E27FC236}">
                <a16:creationId xmlns:a16="http://schemas.microsoft.com/office/drawing/2014/main" id="{7763F4D3-7FFF-400A-ABAD-DF9822B7EB1E}"/>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1367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B846-B800-416E-B493-2302EDB5458D}"/>
              </a:ext>
            </a:extLst>
          </p:cNvPr>
          <p:cNvSpPr>
            <a:spLocks noGrp="1"/>
          </p:cNvSpPr>
          <p:nvPr>
            <p:ph type="title"/>
          </p:nvPr>
        </p:nvSpPr>
        <p:spPr>
          <a:xfrm>
            <a:off x="1066800" y="642594"/>
            <a:ext cx="10058400" cy="464753"/>
          </a:xfrm>
        </p:spPr>
        <p:txBody>
          <a:bodyPr>
            <a:normAutofit/>
          </a:bodyPr>
          <a:lstStyle/>
          <a:p>
            <a:pPr algn="ctr"/>
            <a:r>
              <a:rPr lang="fa-IR" sz="1800" dirty="0">
                <a:cs typeface="B Nazanin Outline" panose="00000400000000000000" pitchFamily="2" charset="-78"/>
              </a:rPr>
              <a:t>پیش‌نویس قانون «مسئولیت اجتماعی شرکت‌ها»</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1F53EC31-6A75-488B-935A-3EC139294B9B}"/>
              </a:ext>
            </a:extLst>
          </p:cNvPr>
          <p:cNvSpPr>
            <a:spLocks noGrp="1"/>
          </p:cNvSpPr>
          <p:nvPr>
            <p:ph idx="1"/>
          </p:nvPr>
        </p:nvSpPr>
        <p:spPr>
          <a:xfrm>
            <a:off x="704675" y="1107347"/>
            <a:ext cx="10662407" cy="5107188"/>
          </a:xfrm>
        </p:spPr>
        <p:txBody>
          <a:bodyPr>
            <a:normAutofit fontScale="25000" lnSpcReduction="20000"/>
          </a:bodyPr>
          <a:lstStyle/>
          <a:p>
            <a:pPr algn="justLow">
              <a:lnSpc>
                <a:spcPct val="170000"/>
              </a:lnSpc>
              <a:buFont typeface="Wingdings" panose="05000000000000000000" pitchFamily="2" charset="2"/>
              <a:buChar char="q"/>
            </a:pPr>
            <a:r>
              <a:rPr lang="fa-IR" sz="7200" dirty="0">
                <a:cs typeface="B Nazanin" panose="00000400000000000000" pitchFamily="2" charset="-78"/>
              </a:rPr>
              <a:t>تمامی شرکت‌های فعال در کشور که با سه شاخص گردش مالی، تعداد کارکنان و دامنه مخاطبان که از حد مشخص‌شده توسط وزارت تعاون، کار و رفاه اجتماعی بالاترند، ملزم هستند سالیانه گزارش مسئولیت اجتماعی شرکت خود را در اختیار عموم قرار دهند. ضابطه حد مشخص‌شده در آیین‌نامه اجرایی این قانون توسط هیئت‌وزیران مشخص می‌شود.</a:t>
            </a:r>
          </a:p>
          <a:p>
            <a:pPr marL="0" indent="0">
              <a:lnSpc>
                <a:spcPct val="120000"/>
              </a:lnSpc>
              <a:buNone/>
            </a:pPr>
            <a:endParaRPr lang="fa-IR" sz="7200" dirty="0">
              <a:cs typeface="B Nazanin" panose="00000400000000000000" pitchFamily="2" charset="-78"/>
            </a:endParaRPr>
          </a:p>
          <a:p>
            <a:pPr>
              <a:lnSpc>
                <a:spcPct val="120000"/>
              </a:lnSpc>
              <a:buFont typeface="Wingdings" panose="05000000000000000000" pitchFamily="2" charset="2"/>
              <a:buChar char="q"/>
            </a:pPr>
            <a:r>
              <a:rPr lang="fa-IR" sz="7200" dirty="0">
                <a:cs typeface="B Nazanin" panose="00000400000000000000" pitchFamily="2" charset="-78"/>
              </a:rPr>
              <a:t>گزارش مسئولیت اجتماعی شرکت‌ها باید شامل موارد زیر باشد:</a:t>
            </a:r>
          </a:p>
          <a:p>
            <a:pPr marL="0" indent="0">
              <a:lnSpc>
                <a:spcPct val="120000"/>
              </a:lnSpc>
              <a:buNone/>
            </a:pPr>
            <a:r>
              <a:rPr lang="fa-IR" sz="7200" dirty="0">
                <a:cs typeface="B Nazanin" panose="00000400000000000000" pitchFamily="2" charset="-78"/>
              </a:rPr>
              <a:t>1) تأثیرات مثبت یا منفی شرکت بر محیط‌زیست</a:t>
            </a:r>
          </a:p>
          <a:p>
            <a:pPr marL="0" indent="0">
              <a:lnSpc>
                <a:spcPct val="120000"/>
              </a:lnSpc>
              <a:buNone/>
            </a:pPr>
            <a:r>
              <a:rPr lang="fa-IR" sz="7200" dirty="0">
                <a:cs typeface="B Nazanin" panose="00000400000000000000" pitchFamily="2" charset="-78"/>
              </a:rPr>
              <a:t>2) بهداشت و ایمنی محیط کار</a:t>
            </a:r>
          </a:p>
          <a:p>
            <a:pPr marL="0" indent="0">
              <a:lnSpc>
                <a:spcPct val="120000"/>
              </a:lnSpc>
              <a:buNone/>
            </a:pPr>
            <a:r>
              <a:rPr lang="fa-IR" sz="7200" dirty="0">
                <a:cs typeface="B Nazanin" panose="00000400000000000000" pitchFamily="2" charset="-78"/>
              </a:rPr>
              <a:t>3) حمایت از مصرف‌کننده با تمرکز بر فعالیت‌های مربوط به‌سلامت و حفظ حریم خصوصی مصرف‌کنندگان</a:t>
            </a:r>
          </a:p>
          <a:p>
            <a:pPr marL="0" indent="0">
              <a:lnSpc>
                <a:spcPct val="120000"/>
              </a:lnSpc>
              <a:buNone/>
            </a:pPr>
            <a:r>
              <a:rPr lang="fa-IR" sz="7200" dirty="0">
                <a:cs typeface="B Nazanin" panose="00000400000000000000" pitchFamily="2" charset="-78"/>
              </a:rPr>
              <a:t>4) فعالیت‌های صورت گرفته در مسیر توسعه آموزش و رفاه در جامعه با تفکیک منطقه</a:t>
            </a:r>
          </a:p>
          <a:p>
            <a:pPr marL="0" indent="0">
              <a:lnSpc>
                <a:spcPct val="120000"/>
              </a:lnSpc>
              <a:buNone/>
            </a:pPr>
            <a:r>
              <a:rPr lang="fa-IR" sz="7200" dirty="0">
                <a:cs typeface="B Nazanin" panose="00000400000000000000" pitchFamily="2" charset="-78"/>
              </a:rPr>
              <a:t>5) شاخص‌های عدالت و تبعیض در محیط کار</a:t>
            </a:r>
          </a:p>
          <a:p>
            <a:pPr marL="0" indent="0">
              <a:lnSpc>
                <a:spcPct val="120000"/>
              </a:lnSpc>
              <a:buNone/>
            </a:pPr>
            <a:r>
              <a:rPr lang="fa-IR" sz="7200" dirty="0">
                <a:cs typeface="B Nazanin" panose="00000400000000000000" pitchFamily="2" charset="-78"/>
              </a:rPr>
              <a:t>6) حمایت‌ها و تسهیل فعالیت تشکل کارگری شرکت با شرح مصادیق آن</a:t>
            </a:r>
          </a:p>
          <a:p>
            <a:pPr marL="0" indent="0">
              <a:lnSpc>
                <a:spcPct val="120000"/>
              </a:lnSpc>
              <a:buNone/>
            </a:pPr>
            <a:r>
              <a:rPr lang="fa-IR" sz="7200" dirty="0">
                <a:cs typeface="B Nazanin" panose="00000400000000000000" pitchFamily="2" charset="-78"/>
              </a:rPr>
              <a:t>7) حاکمیت سازمانی، با تمرکز بر شفافیت و پاسخگویی شرکت</a:t>
            </a:r>
          </a:p>
          <a:p>
            <a:pPr marL="0" indent="0">
              <a:buNone/>
            </a:pPr>
            <a:endParaRPr lang="en-US" dirty="0"/>
          </a:p>
        </p:txBody>
      </p:sp>
      <p:sp>
        <p:nvSpPr>
          <p:cNvPr id="5" name="Slide Number Placeholder 4">
            <a:extLst>
              <a:ext uri="{FF2B5EF4-FFF2-40B4-BE49-F238E27FC236}">
                <a16:creationId xmlns:a16="http://schemas.microsoft.com/office/drawing/2014/main" id="{6994D21E-A898-4BD9-B447-09A63E7B39FC}"/>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23</a:t>
            </a:fld>
            <a:endParaRPr lang="en-US" sz="1600" dirty="0">
              <a:latin typeface="IPT.Badr" panose="00000400000000000000" pitchFamily="2" charset="2"/>
            </a:endParaRPr>
          </a:p>
        </p:txBody>
      </p:sp>
    </p:spTree>
    <p:extLst>
      <p:ext uri="{BB962C8B-B14F-4D97-AF65-F5344CB8AC3E}">
        <p14:creationId xmlns:p14="http://schemas.microsoft.com/office/powerpoint/2010/main" val="2304433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B846-B800-416E-B493-2302EDB5458D}"/>
              </a:ext>
            </a:extLst>
          </p:cNvPr>
          <p:cNvSpPr>
            <a:spLocks noGrp="1"/>
          </p:cNvSpPr>
          <p:nvPr>
            <p:ph type="title"/>
          </p:nvPr>
        </p:nvSpPr>
        <p:spPr>
          <a:xfrm>
            <a:off x="939567" y="503340"/>
            <a:ext cx="10185633" cy="545284"/>
          </a:xfrm>
        </p:spPr>
        <p:txBody>
          <a:bodyPr>
            <a:normAutofit/>
          </a:bodyPr>
          <a:lstStyle/>
          <a:p>
            <a:pPr algn="ctr"/>
            <a:r>
              <a:rPr lang="fa-IR" sz="1800" dirty="0">
                <a:cs typeface="B Nazanin Outline" panose="00000400000000000000" pitchFamily="2" charset="-78"/>
              </a:rPr>
              <a:t>پیش‌نویس قانون «مسئولیت اجتماعی شرکت‌ها»(ادامه.....)</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1F53EC31-6A75-488B-935A-3EC139294B9B}"/>
              </a:ext>
            </a:extLst>
          </p:cNvPr>
          <p:cNvSpPr>
            <a:spLocks noGrp="1"/>
          </p:cNvSpPr>
          <p:nvPr>
            <p:ph idx="1"/>
          </p:nvPr>
        </p:nvSpPr>
        <p:spPr>
          <a:xfrm>
            <a:off x="704675" y="1107347"/>
            <a:ext cx="10662407" cy="5107188"/>
          </a:xfrm>
        </p:spPr>
        <p:txBody>
          <a:bodyPr>
            <a:normAutofit/>
          </a:bodyPr>
          <a:lstStyle/>
          <a:p>
            <a:pPr lvl="0" algn="justLow">
              <a:lnSpc>
                <a:spcPct val="150000"/>
              </a:lnSpc>
              <a:buFont typeface="Wingdings" panose="05000000000000000000" pitchFamily="2" charset="2"/>
              <a:buChar char="q"/>
            </a:pPr>
            <a:r>
              <a:rPr lang="fa-IR" dirty="0">
                <a:cs typeface="B Nazanin" panose="00000400000000000000" pitchFamily="2" charset="-78"/>
              </a:rPr>
              <a:t>شرکت‌های تجاری اعم از دولتی و خصوصی در فعالیت‌های داوطلبانه مسئولیت اجتماعی شرکت خود مکلف‌اند بر اساس نقشه آمایش سرزمین و نیازمندی‌های واقعی هر منطقه با اولویت مناطق محروم عمل کنند</a:t>
            </a:r>
            <a:r>
              <a:rPr lang="en-US" dirty="0">
                <a:cs typeface="B Nazanin" panose="00000400000000000000" pitchFamily="2" charset="-78"/>
              </a:rPr>
              <a:t>.</a:t>
            </a:r>
          </a:p>
          <a:p>
            <a:pPr lvl="0" algn="justLow">
              <a:lnSpc>
                <a:spcPct val="150000"/>
              </a:lnSpc>
              <a:buFont typeface="Wingdings" panose="05000000000000000000" pitchFamily="2" charset="2"/>
              <a:buChar char="q"/>
            </a:pPr>
            <a:r>
              <a:rPr lang="fa-IR" dirty="0">
                <a:cs typeface="B Nazanin" panose="00000400000000000000" pitchFamily="2" charset="-78"/>
              </a:rPr>
              <a:t>شرکت‌های دولتی و خصوصی می‌توانند 10% از مالیات خود را در قالب فعالیت‌های داوطلبانه مسئولیت اجتماعی هزینه کنند</a:t>
            </a:r>
            <a:r>
              <a:rPr lang="en-US" dirty="0">
                <a:cs typeface="B Nazanin" panose="00000400000000000000" pitchFamily="2" charset="-78"/>
              </a:rPr>
              <a:t>.</a:t>
            </a:r>
          </a:p>
          <a:p>
            <a:pPr algn="justLow">
              <a:lnSpc>
                <a:spcPct val="150000"/>
              </a:lnSpc>
              <a:buFont typeface="Wingdings" panose="05000000000000000000" pitchFamily="2" charset="2"/>
              <a:buChar char="q"/>
            </a:pPr>
            <a:r>
              <a:rPr lang="fa-IR" dirty="0">
                <a:cs typeface="B Nazanin" panose="00000400000000000000" pitchFamily="2" charset="-78"/>
              </a:rPr>
              <a:t>وزارت تعاون، کار و رفاه اجتماعی، وزارت آموزش‌وپرورش، وزارت علوم، تحقیقات و فناوری، وزارت صنعت، معدن و تجارت و سازمان صداوسیمای جمهوری اسلامی ایران مکلف هستند مسئولیت اجتماعی شرکت‌ها را از طریق ساخت برنامه، تهیه کتب، متون و واحدهای درسی در جامعه ترویج کنند</a:t>
            </a:r>
            <a:r>
              <a:rPr lang="en-US" dirty="0">
                <a:cs typeface="B Nazanin" panose="00000400000000000000" pitchFamily="2" charset="-78"/>
              </a:rPr>
              <a:t>.</a:t>
            </a:r>
          </a:p>
          <a:p>
            <a:pPr lvl="0" algn="justLow">
              <a:lnSpc>
                <a:spcPct val="150000"/>
              </a:lnSpc>
              <a:buFont typeface="Wingdings" panose="05000000000000000000" pitchFamily="2" charset="2"/>
              <a:buChar char="q"/>
            </a:pPr>
            <a:r>
              <a:rPr lang="fa-IR" dirty="0">
                <a:cs typeface="B Nazanin" panose="00000400000000000000" pitchFamily="2" charset="-78"/>
              </a:rPr>
              <a:t>تمامی دستگاه‌های تخصصی موظف‌اند نظام استانداردهای مسئولیت اجتماعی شرکت‌ها در حوزه تخصصی خود را مطابق قوانین و مقررات ظرف ۶ ماه پس از تصویب این قانون تهیه و ابلاغ کنند. شرکت‌ها موظف‌اند طرح‌های (پروژه‌های) اجتماعی خود را منطبق با این استانداردها انجام دهند</a:t>
            </a:r>
            <a:r>
              <a:rPr lang="en-US" dirty="0">
                <a:cs typeface="B Nazanin" panose="00000400000000000000" pitchFamily="2" charset="-78"/>
              </a:rPr>
              <a:t>.</a:t>
            </a:r>
          </a:p>
          <a:p>
            <a:pPr algn="justLow">
              <a:lnSpc>
                <a:spcPct val="150000"/>
              </a:lnSpc>
              <a:buFont typeface="Wingdings" panose="05000000000000000000" pitchFamily="2" charset="2"/>
              <a:buChar char="q"/>
            </a:pPr>
            <a:r>
              <a:rPr lang="fa-IR" dirty="0">
                <a:cs typeface="B Nazanin" panose="00000400000000000000" pitchFamily="2" charset="-78"/>
              </a:rPr>
              <a:t>وزارت تعاون، کار و رفاه اجتماعی مکلف اســت گزارش ســالیانه عملکرد قوانین مرتبط با مسئولیت اجتماعی شرکت‌ها را در حوزه‌های مختلف زیست‌محیطی، کارگری، حقوق مصرف‌کنندگان و آلودگی هوا تهیه و به مجلس شورای اسلامی و جامعه ارائه کند</a:t>
            </a:r>
            <a:r>
              <a:rPr lang="en-US" dirty="0">
                <a:cs typeface="B Nazanin" panose="00000400000000000000" pitchFamily="2" charset="-78"/>
              </a:rPr>
              <a:t>.</a:t>
            </a:r>
          </a:p>
          <a:p>
            <a:pPr marL="0" indent="0">
              <a:buNone/>
            </a:pPr>
            <a:endParaRPr lang="en-US" dirty="0"/>
          </a:p>
        </p:txBody>
      </p:sp>
      <p:sp>
        <p:nvSpPr>
          <p:cNvPr id="5" name="Slide Number Placeholder 4">
            <a:extLst>
              <a:ext uri="{FF2B5EF4-FFF2-40B4-BE49-F238E27FC236}">
                <a16:creationId xmlns:a16="http://schemas.microsoft.com/office/drawing/2014/main" id="{6994D21E-A898-4BD9-B447-09A63E7B39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lang="en-US" sz="1600" dirty="0">
              <a:latin typeface="IPT.Badr" panose="00000400000000000000" pitchFamily="2" charset="2"/>
            </a:endParaRPr>
          </a:p>
        </p:txBody>
      </p:sp>
    </p:spTree>
    <p:extLst>
      <p:ext uri="{BB962C8B-B14F-4D97-AF65-F5344CB8AC3E}">
        <p14:creationId xmlns:p14="http://schemas.microsoft.com/office/powerpoint/2010/main" val="216004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B846-B800-416E-B493-2302EDB5458D}"/>
              </a:ext>
            </a:extLst>
          </p:cNvPr>
          <p:cNvSpPr>
            <a:spLocks noGrp="1"/>
          </p:cNvSpPr>
          <p:nvPr>
            <p:ph type="title"/>
          </p:nvPr>
        </p:nvSpPr>
        <p:spPr>
          <a:xfrm>
            <a:off x="939567" y="503340"/>
            <a:ext cx="10185633" cy="545284"/>
          </a:xfrm>
        </p:spPr>
        <p:txBody>
          <a:bodyPr>
            <a:normAutofit/>
          </a:bodyPr>
          <a:lstStyle/>
          <a:p>
            <a:pPr algn="ctr"/>
            <a:r>
              <a:rPr lang="fa-IR" sz="1800" dirty="0">
                <a:cs typeface="B Nazanin Outline" panose="00000400000000000000" pitchFamily="2" charset="-78"/>
              </a:rPr>
              <a:t>عوامل تاثیرگذار بر افزایش عملکرد معیارهای زیست‌محیطی، اجتماعی و حکمرانی در بانک ها</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1F53EC31-6A75-488B-935A-3EC139294B9B}"/>
              </a:ext>
            </a:extLst>
          </p:cNvPr>
          <p:cNvSpPr>
            <a:spLocks noGrp="1"/>
          </p:cNvSpPr>
          <p:nvPr>
            <p:ph idx="1"/>
          </p:nvPr>
        </p:nvSpPr>
        <p:spPr>
          <a:xfrm>
            <a:off x="704675" y="1107347"/>
            <a:ext cx="10662407" cy="5107188"/>
          </a:xfrm>
        </p:spPr>
        <p:txBody>
          <a:bodyPr>
            <a:normAutofit/>
          </a:bodyPr>
          <a:lstStyle/>
          <a:p>
            <a:pPr marL="0" indent="0">
              <a:lnSpc>
                <a:spcPct val="200000"/>
              </a:lnSpc>
              <a:buNone/>
            </a:pPr>
            <a:r>
              <a:rPr lang="fa-IR" sz="2000" dirty="0">
                <a:latin typeface="Calibri" panose="020F0502020204030204" pitchFamily="34" charset="0"/>
                <a:cs typeface="B Nazanin" panose="00000400000000000000" pitchFamily="2" charset="-78"/>
              </a:rPr>
              <a:t>1) انتخاب استراتژی مناسب</a:t>
            </a:r>
          </a:p>
          <a:p>
            <a:pPr marL="0" indent="0">
              <a:lnSpc>
                <a:spcPct val="200000"/>
              </a:lnSpc>
              <a:buNone/>
            </a:pPr>
            <a:r>
              <a:rPr lang="fa-IR" sz="2000" dirty="0">
                <a:latin typeface="Calibri" panose="020F0502020204030204" pitchFamily="34" charset="0"/>
                <a:cs typeface="B Nazanin" panose="00000400000000000000" pitchFamily="2" charset="-78"/>
              </a:rPr>
              <a:t>2) ایجاد تیم‌های تخصصی برای مدیریت معیارهای زیست‌محیطی، اجتماعی و حکمرانی</a:t>
            </a:r>
          </a:p>
          <a:p>
            <a:pPr marL="0" indent="0">
              <a:lnSpc>
                <a:spcPct val="200000"/>
              </a:lnSpc>
              <a:buNone/>
            </a:pPr>
            <a:r>
              <a:rPr lang="fa-IR" sz="2000" dirty="0">
                <a:latin typeface="Calibri" panose="020F0502020204030204" pitchFamily="34" charset="0"/>
                <a:cs typeface="B Nazanin" panose="00000400000000000000" pitchFamily="2" charset="-78"/>
              </a:rPr>
              <a:t>3) پیاده‌سازی سیستم‌های مدیریت زیست‌محیطی و اجتماعی در بانک‌ها</a:t>
            </a:r>
          </a:p>
          <a:p>
            <a:pPr marL="0" indent="0">
              <a:lnSpc>
                <a:spcPct val="200000"/>
              </a:lnSpc>
              <a:buNone/>
            </a:pPr>
            <a:r>
              <a:rPr lang="fa-IR" sz="2000" dirty="0">
                <a:latin typeface="Calibri" panose="020F0502020204030204" pitchFamily="34" charset="0"/>
                <a:cs typeface="B Nazanin" panose="00000400000000000000" pitchFamily="2" charset="-78"/>
              </a:rPr>
              <a:t>4) اهمیت فناوری های نوین در</a:t>
            </a:r>
            <a:r>
              <a:rPr lang="ar-SA" sz="2000" dirty="0">
                <a:latin typeface="Calibri" panose="020F0502020204030204" pitchFamily="34" charset="0"/>
                <a:cs typeface="B Nazanin" panose="00000400000000000000" pitchFamily="2" charset="-78"/>
              </a:rPr>
              <a:t> تطبیق </a:t>
            </a:r>
            <a:r>
              <a:rPr lang="fa-IR" sz="2000" dirty="0">
                <a:latin typeface="Calibri" panose="020F0502020204030204" pitchFamily="34" charset="0"/>
                <a:cs typeface="B Nazanin" panose="00000400000000000000" pitchFamily="2" charset="-78"/>
              </a:rPr>
              <a:t>با </a:t>
            </a:r>
            <a:r>
              <a:rPr lang="ar-SA" sz="2000" dirty="0">
                <a:latin typeface="Calibri" panose="020F0502020204030204" pitchFamily="34" charset="0"/>
                <a:cs typeface="B Nazanin" panose="00000400000000000000" pitchFamily="2" charset="-78"/>
              </a:rPr>
              <a:t>معیارهای زیست‌محیطی، اجتماعی و </a:t>
            </a:r>
            <a:r>
              <a:rPr lang="fa-IR" sz="2000" dirty="0">
                <a:latin typeface="Calibri" panose="020F0502020204030204" pitchFamily="34" charset="0"/>
                <a:cs typeface="B Nazanin" panose="00000400000000000000" pitchFamily="2" charset="-78"/>
              </a:rPr>
              <a:t>حکمرانی</a:t>
            </a:r>
          </a:p>
          <a:p>
            <a:pPr marL="0" indent="0">
              <a:lnSpc>
                <a:spcPct val="200000"/>
              </a:lnSpc>
              <a:buNone/>
            </a:pPr>
            <a:r>
              <a:rPr lang="fa-IR" sz="2000" dirty="0">
                <a:latin typeface="Calibri" panose="020F0502020204030204" pitchFamily="34" charset="0"/>
                <a:cs typeface="B Nazanin" panose="00000400000000000000" pitchFamily="2" charset="-78"/>
              </a:rPr>
              <a:t>5) اندازه‌گیری و گزارش نتایج معیارهای زیست‌محیطی، اجتماعی و حکمرانی: نحوه انتخاب بهترین شیوه‌ها</a:t>
            </a:r>
          </a:p>
          <a:p>
            <a:pPr marL="0" indent="0">
              <a:lnSpc>
                <a:spcPct val="200000"/>
              </a:lnSpc>
              <a:buNone/>
            </a:pPr>
            <a:r>
              <a:rPr lang="fa-IR" sz="2000" dirty="0">
                <a:latin typeface="Calibri" panose="020F0502020204030204" pitchFamily="34" charset="0"/>
                <a:cs typeface="B Nazanin" panose="00000400000000000000" pitchFamily="2" charset="-78"/>
              </a:rPr>
              <a:t>6) </a:t>
            </a:r>
            <a:r>
              <a:rPr lang="ar-SA" sz="2000" dirty="0">
                <a:latin typeface="Calibri" panose="020F0502020204030204" pitchFamily="34" charset="0"/>
                <a:cs typeface="B Nazanin" panose="00000400000000000000" pitchFamily="2" charset="-78"/>
              </a:rPr>
              <a:t>یکپارچه‌سازی مسائل محیط زیستی، اجتماعی و حکمرانی در فرهنگ‌سازمانی</a:t>
            </a:r>
            <a:endParaRPr lang="en-US" sz="2000" dirty="0">
              <a:latin typeface="Calibri" panose="020F0502020204030204" pitchFamily="34" charset="0"/>
              <a:cs typeface="B Nazanin" panose="00000400000000000000" pitchFamily="2" charset="-78"/>
            </a:endParaRPr>
          </a:p>
        </p:txBody>
      </p:sp>
      <p:sp>
        <p:nvSpPr>
          <p:cNvPr id="5" name="Slide Number Placeholder 4">
            <a:extLst>
              <a:ext uri="{FF2B5EF4-FFF2-40B4-BE49-F238E27FC236}">
                <a16:creationId xmlns:a16="http://schemas.microsoft.com/office/drawing/2014/main" id="{6994D21E-A898-4BD9-B447-09A63E7B39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lang="en-US" sz="1600" dirty="0">
              <a:latin typeface="IPT.Badr" panose="00000400000000000000" pitchFamily="2" charset="2"/>
            </a:endParaRPr>
          </a:p>
        </p:txBody>
      </p:sp>
    </p:spTree>
    <p:extLst>
      <p:ext uri="{BB962C8B-B14F-4D97-AF65-F5344CB8AC3E}">
        <p14:creationId xmlns:p14="http://schemas.microsoft.com/office/powerpoint/2010/main" val="3401110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B846-B800-416E-B493-2302EDB5458D}"/>
              </a:ext>
            </a:extLst>
          </p:cNvPr>
          <p:cNvSpPr>
            <a:spLocks noGrp="1"/>
          </p:cNvSpPr>
          <p:nvPr>
            <p:ph type="title"/>
          </p:nvPr>
        </p:nvSpPr>
        <p:spPr>
          <a:xfrm>
            <a:off x="939567" y="503340"/>
            <a:ext cx="10185633" cy="545284"/>
          </a:xfrm>
        </p:spPr>
        <p:txBody>
          <a:bodyPr>
            <a:normAutofit/>
          </a:bodyPr>
          <a:lstStyle/>
          <a:p>
            <a:pPr algn="ctr"/>
            <a:r>
              <a:rPr lang="fa-IR" sz="1800" dirty="0">
                <a:cs typeface="B Nazanin Outline" panose="00000400000000000000" pitchFamily="2" charset="-78"/>
              </a:rPr>
              <a:t>انتخاب استراتژی مناسب</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1F53EC31-6A75-488B-935A-3EC139294B9B}"/>
              </a:ext>
            </a:extLst>
          </p:cNvPr>
          <p:cNvSpPr>
            <a:spLocks noGrp="1"/>
          </p:cNvSpPr>
          <p:nvPr>
            <p:ph idx="1"/>
          </p:nvPr>
        </p:nvSpPr>
        <p:spPr>
          <a:xfrm>
            <a:off x="704675" y="1107347"/>
            <a:ext cx="10662407" cy="5107188"/>
          </a:xfrm>
        </p:spPr>
        <p:txBody>
          <a:bodyPr>
            <a:normAutofit fontScale="92500" lnSpcReduction="10000"/>
          </a:bodyPr>
          <a:lstStyle/>
          <a:p>
            <a:pPr marL="0" indent="0">
              <a:lnSpc>
                <a:spcPct val="150000"/>
              </a:lnSpc>
              <a:buNone/>
            </a:pPr>
            <a:r>
              <a:rPr lang="fa-IR" sz="2000" dirty="0">
                <a:latin typeface="Calibri" panose="020F0502020204030204" pitchFamily="34" charset="0"/>
                <a:cs typeface="B Nazanin" panose="00000400000000000000" pitchFamily="2" charset="-78"/>
              </a:rPr>
              <a:t>انتخاب استراتژی‌ با در نظر گرفتن یکی از نظریه‌های پایداری:</a:t>
            </a:r>
          </a:p>
          <a:p>
            <a:pPr marL="0" indent="0" algn="justLow">
              <a:lnSpc>
                <a:spcPct val="150000"/>
              </a:lnSpc>
              <a:buNone/>
            </a:pPr>
            <a:r>
              <a:rPr lang="fa-IR" sz="2100" b="1" dirty="0">
                <a:latin typeface="Calibri" panose="020F0502020204030204" pitchFamily="34" charset="0"/>
                <a:cs typeface="B Nazanin" panose="00000400000000000000" pitchFamily="2" charset="-78"/>
              </a:rPr>
              <a:t>1) </a:t>
            </a:r>
            <a:r>
              <a:rPr lang="fa-IR" sz="2000" b="1" dirty="0">
                <a:latin typeface="Calibri" panose="020F0502020204030204" pitchFamily="34" charset="0"/>
                <a:cs typeface="B Nazanin" panose="00000400000000000000" pitchFamily="2" charset="-78"/>
              </a:rPr>
              <a:t>نظریه نمايندگی</a:t>
            </a:r>
            <a:r>
              <a:rPr lang="fa-IR" sz="2000" dirty="0">
                <a:latin typeface="Calibri" panose="020F0502020204030204" pitchFamily="34" charset="0"/>
                <a:cs typeface="B Nazanin" panose="00000400000000000000" pitchFamily="2" charset="-78"/>
              </a:rPr>
              <a:t>: طبق اين نظريه، شرکت‌ها بايد با تمرکز بر ايجاد ارزش برای سهام‌داران و کنار گذاشتن تصمیماتی در ارتباط با مسئولیت اجتماعی، بر منافع سهامداران خود تمرکز کنند. </a:t>
            </a:r>
          </a:p>
          <a:p>
            <a:pPr marL="0" indent="0" algn="justLow">
              <a:lnSpc>
                <a:spcPct val="150000"/>
              </a:lnSpc>
              <a:buNone/>
            </a:pPr>
            <a:r>
              <a:rPr lang="fa-IR" sz="2100" b="1" dirty="0">
                <a:latin typeface="Calibri" panose="020F0502020204030204" pitchFamily="34" charset="0"/>
                <a:cs typeface="B Nazanin" panose="00000400000000000000" pitchFamily="2" charset="-78"/>
              </a:rPr>
              <a:t>2) </a:t>
            </a:r>
            <a:r>
              <a:rPr lang="fa-IR" sz="2000" b="1" dirty="0">
                <a:latin typeface="Calibri" panose="020F0502020204030204" pitchFamily="34" charset="0"/>
                <a:cs typeface="B Nazanin" panose="00000400000000000000" pitchFamily="2" charset="-78"/>
              </a:rPr>
              <a:t>نظریه ذينفعان</a:t>
            </a:r>
            <a:r>
              <a:rPr lang="fa-IR" sz="2000" dirty="0">
                <a:latin typeface="Calibri" panose="020F0502020204030204" pitchFamily="34" charset="0"/>
                <a:cs typeface="B Nazanin" panose="00000400000000000000" pitchFamily="2" charset="-78"/>
              </a:rPr>
              <a:t>: این نظریه مشخص می‌کند با توجه به ذینفعان سازمان می‌بایست چه نوع گزارش‌های پایداری برای آن‌ها منتشر نمود. برای مثال سرمایه‌گذاران و تحلیلگران مالی به‌منظور ارزیابی عملکرد کلی و برآوردهای مخاطرات زیست‌محیطی، دولت‌ها جهت اجرای قوانین زیست‌محیطی و مشتریان به‌منظور حفاظت از حقوقشان به اطلاعات زیست‌محیطی نیاز دارند. </a:t>
            </a:r>
          </a:p>
          <a:p>
            <a:pPr marL="0" indent="0" algn="justLow">
              <a:lnSpc>
                <a:spcPct val="150000"/>
              </a:lnSpc>
              <a:buNone/>
            </a:pPr>
            <a:r>
              <a:rPr lang="fa-IR" sz="2100" b="1" dirty="0">
                <a:latin typeface="Calibri" panose="020F0502020204030204" pitchFamily="34" charset="0"/>
                <a:cs typeface="B Nazanin" panose="00000400000000000000" pitchFamily="2" charset="-78"/>
              </a:rPr>
              <a:t>3) </a:t>
            </a:r>
            <a:r>
              <a:rPr lang="fa-IR" sz="2000" b="1" dirty="0">
                <a:latin typeface="Calibri" panose="020F0502020204030204" pitchFamily="34" charset="0"/>
                <a:cs typeface="B Nazanin" panose="00000400000000000000" pitchFamily="2" charset="-78"/>
              </a:rPr>
              <a:t>نظريه مشروعیت</a:t>
            </a:r>
            <a:r>
              <a:rPr lang="fa-IR" sz="2000" dirty="0">
                <a:latin typeface="Calibri" panose="020F0502020204030204" pitchFamily="34" charset="0"/>
                <a:cs typeface="B Nazanin" panose="00000400000000000000" pitchFamily="2" charset="-78"/>
              </a:rPr>
              <a:t>: این نظریه پیشنهاد می‌کند که عدم تطبیق با هنجارهای اجتماعی و الزامات زیست‌محیطی، مشروعیت سازمانی و پایداری مالی را تهدید می‌کند و بنابراین سازمان‌ها از افشای اطلاعات زیست‌محیطی و اجتماعی برای برآورده کردن نیازهای جامعه استفاده می‌کنند.</a:t>
            </a:r>
          </a:p>
          <a:p>
            <a:pPr marL="0" indent="0" algn="justLow">
              <a:lnSpc>
                <a:spcPct val="150000"/>
              </a:lnSpc>
              <a:buNone/>
            </a:pPr>
            <a:r>
              <a:rPr lang="fa-IR" sz="2100" b="1" dirty="0">
                <a:latin typeface="Calibri" panose="020F0502020204030204" pitchFamily="34" charset="0"/>
                <a:cs typeface="B Nazanin" panose="00000400000000000000" pitchFamily="2" charset="-78"/>
              </a:rPr>
              <a:t>4) </a:t>
            </a:r>
            <a:r>
              <a:rPr lang="fa-IR" sz="2000" b="1" dirty="0">
                <a:latin typeface="Calibri" panose="020F0502020204030204" pitchFamily="34" charset="0"/>
                <a:cs typeface="B Nazanin" panose="00000400000000000000" pitchFamily="2" charset="-78"/>
              </a:rPr>
              <a:t>نظريه علامت‌دهی</a:t>
            </a:r>
            <a:r>
              <a:rPr lang="fa-IR" sz="2000" dirty="0">
                <a:latin typeface="Calibri" panose="020F0502020204030204" pitchFamily="34" charset="0"/>
                <a:cs typeface="B Nazanin" panose="00000400000000000000" pitchFamily="2" charset="-78"/>
              </a:rPr>
              <a:t>: این نظریه سازمان‌های تجاری را تشویق و ترغیب می‌کند تا با کلیه‌ی ذینفعان ازجمله شرکای زنجیره‌ی تأمین (در ارتباط باهم افزایی، یکپارچگی و وابستگی منابع مولفه های مختلف مدیریت زنجیره‌ی تأمین) ارتباط برقرار کنند و علامتی واحد برای دستیابی به ابعاد مالی عملکرد پایداری اقتصادی و غیرمالی محیطی، اجتماعی و حاکمیتی ارسال نمایند. </a:t>
            </a:r>
            <a:endParaRPr lang="en-US" sz="2000" dirty="0">
              <a:latin typeface="Calibri" panose="020F0502020204030204" pitchFamily="34" charset="0"/>
              <a:cs typeface="B Nazanin" panose="00000400000000000000" pitchFamily="2" charset="-78"/>
            </a:endParaRPr>
          </a:p>
          <a:p>
            <a:pPr marL="0" indent="0">
              <a:lnSpc>
                <a:spcPct val="150000"/>
              </a:lnSpc>
              <a:buNone/>
            </a:pPr>
            <a:endParaRPr lang="fa-IR" sz="2000" dirty="0">
              <a:latin typeface="Calibri" panose="020F0502020204030204" pitchFamily="34" charset="0"/>
              <a:cs typeface="B Nazanin" panose="00000400000000000000" pitchFamily="2" charset="-78"/>
            </a:endParaRPr>
          </a:p>
          <a:p>
            <a:pPr marL="0" indent="0">
              <a:lnSpc>
                <a:spcPct val="150000"/>
              </a:lnSpc>
              <a:buNone/>
            </a:pPr>
            <a:endParaRPr lang="fa-IR" sz="2000" dirty="0">
              <a:latin typeface="Calibri" panose="020F0502020204030204" pitchFamily="34" charset="0"/>
              <a:cs typeface="B Nazanin" panose="00000400000000000000" pitchFamily="2" charset="-78"/>
            </a:endParaRPr>
          </a:p>
          <a:p>
            <a:pPr marL="0" indent="0">
              <a:lnSpc>
                <a:spcPct val="150000"/>
              </a:lnSpc>
              <a:buNone/>
            </a:pPr>
            <a:endParaRPr lang="en-US" sz="2000" dirty="0">
              <a:latin typeface="Calibri" panose="020F0502020204030204" pitchFamily="34" charset="0"/>
              <a:cs typeface="B Nazanin" panose="00000400000000000000" pitchFamily="2" charset="-78"/>
            </a:endParaRPr>
          </a:p>
        </p:txBody>
      </p:sp>
      <p:sp>
        <p:nvSpPr>
          <p:cNvPr id="5" name="Slide Number Placeholder 4">
            <a:extLst>
              <a:ext uri="{FF2B5EF4-FFF2-40B4-BE49-F238E27FC236}">
                <a16:creationId xmlns:a16="http://schemas.microsoft.com/office/drawing/2014/main" id="{6994D21E-A898-4BD9-B447-09A63E7B39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kumimoji="0" lang="en-US" sz="1600" b="0" i="0" u="none" strike="noStrike" kern="1200" cap="none" spc="0" normalizeH="0" baseline="0" noProof="0" smtClean="0">
                <a:ln>
                  <a:noFill/>
                </a:ln>
                <a:solidFill>
                  <a:prstClr val="black">
                    <a:lumMod val="75000"/>
                    <a:lumOff val="25000"/>
                  </a:prstClr>
                </a:solidFill>
                <a:effectLst/>
                <a:uLnTx/>
                <a:uFillTx/>
                <a:latin typeface="IPT.Badr" panose="00000400000000000000" pitchFamily="2" charset="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lumMod val="75000"/>
                  <a:lumOff val="25000"/>
                </a:prstClr>
              </a:solidFill>
              <a:effectLst/>
              <a:uLnTx/>
              <a:uFillTx/>
              <a:latin typeface="IPT.Badr" panose="00000400000000000000" pitchFamily="2" charset="2"/>
              <a:ea typeface="+mn-ea"/>
              <a:cs typeface="+mn-cs"/>
            </a:endParaRPr>
          </a:p>
        </p:txBody>
      </p:sp>
    </p:spTree>
    <p:extLst>
      <p:ext uri="{BB962C8B-B14F-4D97-AF65-F5344CB8AC3E}">
        <p14:creationId xmlns:p14="http://schemas.microsoft.com/office/powerpoint/2010/main" val="238529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B846-B800-416E-B493-2302EDB5458D}"/>
              </a:ext>
            </a:extLst>
          </p:cNvPr>
          <p:cNvSpPr>
            <a:spLocks noGrp="1"/>
          </p:cNvSpPr>
          <p:nvPr>
            <p:ph type="title"/>
          </p:nvPr>
        </p:nvSpPr>
        <p:spPr>
          <a:xfrm>
            <a:off x="939567" y="503340"/>
            <a:ext cx="10185633" cy="545284"/>
          </a:xfrm>
        </p:spPr>
        <p:txBody>
          <a:bodyPr>
            <a:normAutofit/>
          </a:bodyPr>
          <a:lstStyle/>
          <a:p>
            <a:pPr algn="ctr"/>
            <a:r>
              <a:rPr lang="fa-IR" sz="1800" dirty="0">
                <a:cs typeface="B Nazanin Outline" panose="00000400000000000000" pitchFamily="2" charset="-78"/>
              </a:rPr>
              <a:t>انتخاب استراتژی مناسب(ادامه......)</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1F53EC31-6A75-488B-935A-3EC139294B9B}"/>
              </a:ext>
            </a:extLst>
          </p:cNvPr>
          <p:cNvSpPr>
            <a:spLocks noGrp="1"/>
          </p:cNvSpPr>
          <p:nvPr>
            <p:ph idx="1"/>
          </p:nvPr>
        </p:nvSpPr>
        <p:spPr>
          <a:xfrm>
            <a:off x="704675" y="1107347"/>
            <a:ext cx="10662407" cy="5107188"/>
          </a:xfrm>
        </p:spPr>
        <p:txBody>
          <a:bodyPr>
            <a:normAutofit/>
          </a:bodyPr>
          <a:lstStyle/>
          <a:p>
            <a:pPr marL="0" indent="0">
              <a:lnSpc>
                <a:spcPct val="150000"/>
              </a:lnSpc>
              <a:buNone/>
            </a:pPr>
            <a:r>
              <a:rPr lang="fa-IR" sz="2000" dirty="0">
                <a:latin typeface="Calibri" panose="020F0502020204030204" pitchFamily="34" charset="0"/>
                <a:cs typeface="B Nazanin" panose="00000400000000000000" pitchFamily="2" charset="-78"/>
              </a:rPr>
              <a:t>انتخاب استراتژی‌ با در نظر گرفتن یکی از نظریه‌های پایداری:</a:t>
            </a:r>
          </a:p>
          <a:p>
            <a:pPr marL="0" indent="0" algn="justLow">
              <a:lnSpc>
                <a:spcPct val="150000"/>
              </a:lnSpc>
              <a:buNone/>
            </a:pPr>
            <a:r>
              <a:rPr lang="fa-IR" sz="2000" b="1" dirty="0">
                <a:latin typeface="Calibri" panose="020F0502020204030204" pitchFamily="34" charset="0"/>
                <a:cs typeface="B Nazanin" panose="00000400000000000000" pitchFamily="2" charset="-78"/>
              </a:rPr>
              <a:t>5</a:t>
            </a:r>
            <a:r>
              <a:rPr lang="fa-IR" sz="2000" dirty="0">
                <a:latin typeface="Calibri" panose="020F0502020204030204" pitchFamily="34" charset="0"/>
                <a:cs typeface="B Nazanin" panose="00000400000000000000" pitchFamily="2" charset="-78"/>
              </a:rPr>
              <a:t>) </a:t>
            </a:r>
            <a:r>
              <a:rPr lang="fa-IR" sz="2000" b="1" dirty="0">
                <a:latin typeface="Calibri" panose="020F0502020204030204" pitchFamily="34" charset="0"/>
                <a:cs typeface="B Nazanin" panose="00000400000000000000" pitchFamily="2" charset="-78"/>
              </a:rPr>
              <a:t>نظريه سازمانی</a:t>
            </a:r>
            <a:r>
              <a:rPr lang="fa-IR" sz="2000" dirty="0">
                <a:latin typeface="Calibri" panose="020F0502020204030204" pitchFamily="34" charset="0"/>
                <a:cs typeface="B Nazanin" panose="00000400000000000000" pitchFamily="2" charset="-78"/>
              </a:rPr>
              <a:t>: این نظریه یک شرکت را به‌مثابه‌ی شکلی سازمان‌یافته از افراد و گروه‌های متنوع با منافع همسو، سازوکارهای حاکمیتی، ارزش‌ها، قوانین و شیوه‌هایی در نظر می‌گیرد که می‌تواند نهادینه شود. نظریه سازمانی به درک اینکه چگونه بر اساس معیار پایداری، هماهنگی ایجاد می‌شود و چگونه مفاهیم یا شیوه‌های مرتبط با پایداری در بین سازمان‌ها گسترش‌یافته و تعمیم می‌یابد؛ کمک می‌کند.</a:t>
            </a:r>
            <a:endParaRPr lang="en-US" sz="2000" dirty="0">
              <a:latin typeface="Calibri" panose="020F0502020204030204" pitchFamily="34" charset="0"/>
              <a:cs typeface="B Nazanin" panose="00000400000000000000" pitchFamily="2" charset="-78"/>
            </a:endParaRPr>
          </a:p>
          <a:p>
            <a:pPr marL="0" indent="0" algn="justLow">
              <a:lnSpc>
                <a:spcPct val="150000"/>
              </a:lnSpc>
              <a:buNone/>
            </a:pPr>
            <a:r>
              <a:rPr lang="fa-IR" sz="2000" b="1" dirty="0">
                <a:latin typeface="Calibri" panose="020F0502020204030204" pitchFamily="34" charset="0"/>
                <a:cs typeface="B Nazanin" panose="00000400000000000000" pitchFamily="2" charset="-78"/>
              </a:rPr>
              <a:t>6</a:t>
            </a:r>
            <a:r>
              <a:rPr lang="fa-IR" sz="2000" dirty="0">
                <a:latin typeface="Calibri" panose="020F0502020204030204" pitchFamily="34" charset="0"/>
                <a:cs typeface="B Nazanin" panose="00000400000000000000" pitchFamily="2" charset="-78"/>
              </a:rPr>
              <a:t>) </a:t>
            </a:r>
            <a:r>
              <a:rPr lang="fa-IR" sz="2000" b="1" dirty="0">
                <a:latin typeface="Calibri" panose="020F0502020204030204" pitchFamily="34" charset="0"/>
                <a:cs typeface="B Nazanin" panose="00000400000000000000" pitchFamily="2" charset="-78"/>
              </a:rPr>
              <a:t>نظريه نظارت</a:t>
            </a:r>
            <a:r>
              <a:rPr lang="fa-IR" sz="2000" dirty="0">
                <a:latin typeface="Calibri" panose="020F0502020204030204" pitchFamily="34" charset="0"/>
                <a:cs typeface="B Nazanin" panose="00000400000000000000" pitchFamily="2" charset="-78"/>
              </a:rPr>
              <a:t>: خاستگاه این نظریه به جامعه‌شناسی و روانشناسی برمی‌گردد و به مدیریت به‌عنوان ناظر کلیه‌ی دارایی‌ها و سرمایه‌های شرکت در حفظ منافع کلیه‌ی ذینفعان می‌نگرد. نظریه نظارت، بهترین منافع درازمدت یک گروه را پیش از اهداف شخصی که به منافع فردی منجر می‌شود، ارتقا می‌دهد.</a:t>
            </a:r>
          </a:p>
          <a:p>
            <a:pPr marL="0" indent="0" algn="justLow">
              <a:lnSpc>
                <a:spcPct val="150000"/>
              </a:lnSpc>
              <a:buNone/>
            </a:pPr>
            <a:r>
              <a:rPr lang="fa-IR" sz="2000" dirty="0">
                <a:latin typeface="Calibri" panose="020F0502020204030204" pitchFamily="34" charset="0"/>
                <a:cs typeface="B Nazanin" panose="00000400000000000000" pitchFamily="2" charset="-78"/>
              </a:rPr>
              <a:t>7) </a:t>
            </a:r>
            <a:r>
              <a:rPr lang="fa-IR" sz="2000" b="1" dirty="0">
                <a:latin typeface="Calibri" panose="020F0502020204030204" pitchFamily="34" charset="0"/>
                <a:cs typeface="B Nazanin" panose="00000400000000000000" pitchFamily="2" charset="-78"/>
              </a:rPr>
              <a:t>نظريه </a:t>
            </a:r>
            <a:r>
              <a:rPr lang="fa-IR" sz="2000" b="1">
                <a:latin typeface="Calibri" panose="020F0502020204030204" pitchFamily="34" charset="0"/>
                <a:cs typeface="B Nazanin" panose="00000400000000000000" pitchFamily="2" charset="-78"/>
              </a:rPr>
              <a:t>نهادی</a:t>
            </a:r>
            <a:r>
              <a:rPr lang="fa-IR" sz="2000">
                <a:latin typeface="Calibri" panose="020F0502020204030204" pitchFamily="34" charset="0"/>
                <a:cs typeface="B Nazanin" panose="00000400000000000000" pitchFamily="2" charset="-78"/>
              </a:rPr>
              <a:t>: این </a:t>
            </a:r>
            <a:r>
              <a:rPr lang="fa-IR" sz="2000" dirty="0">
                <a:latin typeface="Calibri" panose="020F0502020204030204" pitchFamily="34" charset="0"/>
                <a:cs typeface="B Nazanin" panose="00000400000000000000" pitchFamily="2" charset="-78"/>
              </a:rPr>
              <a:t>نظریه به بررسی فشارهای محیط خارج از سازمان مانند ساختار فرهنگی- شناختی، هنجاری و قانونی که بر رفتار سازمان اثر میگذارد، میپردازد.</a:t>
            </a:r>
            <a:endParaRPr lang="en-US" sz="2000" dirty="0">
              <a:latin typeface="Calibri" panose="020F0502020204030204" pitchFamily="34" charset="0"/>
              <a:cs typeface="B Nazanin" panose="00000400000000000000" pitchFamily="2" charset="-78"/>
            </a:endParaRPr>
          </a:p>
          <a:p>
            <a:pPr marL="0" indent="0" algn="justLow">
              <a:lnSpc>
                <a:spcPct val="150000"/>
              </a:lnSpc>
              <a:buNone/>
            </a:pPr>
            <a:endParaRPr lang="fa-IR" sz="2000" dirty="0">
              <a:latin typeface="Calibri" panose="020F0502020204030204" pitchFamily="34" charset="0"/>
              <a:cs typeface="B Nazanin" panose="00000400000000000000" pitchFamily="2" charset="-78"/>
            </a:endParaRPr>
          </a:p>
          <a:p>
            <a:pPr marL="0" indent="0">
              <a:lnSpc>
                <a:spcPct val="150000"/>
              </a:lnSpc>
              <a:buNone/>
            </a:pPr>
            <a:endParaRPr lang="fa-IR" sz="2000" dirty="0">
              <a:latin typeface="Calibri" panose="020F0502020204030204" pitchFamily="34" charset="0"/>
              <a:cs typeface="B Nazanin" panose="00000400000000000000" pitchFamily="2" charset="-78"/>
            </a:endParaRPr>
          </a:p>
          <a:p>
            <a:pPr marL="0" indent="0">
              <a:lnSpc>
                <a:spcPct val="150000"/>
              </a:lnSpc>
              <a:buNone/>
            </a:pPr>
            <a:endParaRPr lang="en-US" sz="2000" dirty="0">
              <a:latin typeface="Calibri" panose="020F0502020204030204" pitchFamily="34" charset="0"/>
              <a:cs typeface="B Nazanin" panose="00000400000000000000" pitchFamily="2" charset="-78"/>
            </a:endParaRPr>
          </a:p>
        </p:txBody>
      </p:sp>
      <p:sp>
        <p:nvSpPr>
          <p:cNvPr id="5" name="Slide Number Placeholder 4">
            <a:extLst>
              <a:ext uri="{FF2B5EF4-FFF2-40B4-BE49-F238E27FC236}">
                <a16:creationId xmlns:a16="http://schemas.microsoft.com/office/drawing/2014/main" id="{6994D21E-A898-4BD9-B447-09A63E7B39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kumimoji="0" lang="en-US" sz="1600" b="0" i="0" u="none" strike="noStrike" kern="1200" cap="none" spc="0" normalizeH="0" baseline="0" noProof="0" smtClean="0">
                <a:ln>
                  <a:noFill/>
                </a:ln>
                <a:solidFill>
                  <a:prstClr val="black">
                    <a:lumMod val="75000"/>
                    <a:lumOff val="25000"/>
                  </a:prstClr>
                </a:solidFill>
                <a:effectLst/>
                <a:uLnTx/>
                <a:uFillTx/>
                <a:latin typeface="IPT.Badr" panose="00000400000000000000" pitchFamily="2" charset="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lumMod val="75000"/>
                  <a:lumOff val="25000"/>
                </a:prstClr>
              </a:solidFill>
              <a:effectLst/>
              <a:uLnTx/>
              <a:uFillTx/>
              <a:latin typeface="IPT.Badr" panose="00000400000000000000" pitchFamily="2" charset="2"/>
              <a:ea typeface="+mn-ea"/>
              <a:cs typeface="+mn-cs"/>
            </a:endParaRPr>
          </a:p>
        </p:txBody>
      </p:sp>
    </p:spTree>
    <p:extLst>
      <p:ext uri="{BB962C8B-B14F-4D97-AF65-F5344CB8AC3E}">
        <p14:creationId xmlns:p14="http://schemas.microsoft.com/office/powerpoint/2010/main" val="200045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9C408-0E4B-4351-8246-D60CFBFF2E28}"/>
              </a:ext>
            </a:extLst>
          </p:cNvPr>
          <p:cNvSpPr>
            <a:spLocks noGrp="1"/>
          </p:cNvSpPr>
          <p:nvPr>
            <p:ph idx="1"/>
          </p:nvPr>
        </p:nvSpPr>
        <p:spPr>
          <a:xfrm>
            <a:off x="974785" y="1397479"/>
            <a:ext cx="10150415" cy="5073088"/>
          </a:xfrm>
        </p:spPr>
        <p:txBody>
          <a:bodyPr>
            <a:noAutofit/>
          </a:bodyPr>
          <a:lstStyle/>
          <a:p>
            <a:pPr marL="0" indent="0">
              <a:buNone/>
            </a:pPr>
            <a:r>
              <a:rPr lang="fa-IR" sz="2000" dirty="0">
                <a:latin typeface="Calibri" panose="020F0502020204030204" pitchFamily="34" charset="0"/>
                <a:cs typeface="B Nazanin" panose="00000400000000000000" pitchFamily="2" charset="-78"/>
              </a:rPr>
              <a:t>مراحل ایجاد یک استراتژي پایداری مناسب معمولاً شامل مراحل زیر است:</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1: تعريف چشم انداز، ماموریت و ارزش ها</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2: ايجاد یک کمیته پایداری</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3: ارزيابي عملکرد پایداری فعلی</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4: درگير نمودن کارمندان در اجراي ماموريت ها</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5: برنامه ریزی، تعیین اهداف و اولویت بندی طرح ها</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6: اجرای طرح، ایجاد و ابلاغ سیاست ها و شیوه های جدید</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7: پیگیری پیشرفت و اندازه گیری نتایج</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8: تجزیه و تحلیل نتایج و مقایسه با اهداف و معیارها</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9: تشويق كارمندان بابت موفقیت ها و بهبود نقص ها</a:t>
            </a:r>
            <a:endParaRPr lang="en-US" sz="20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مرحله 10: تكرار اين چرخه تا كسب بهبودي در معيارهاي كليدي</a:t>
            </a:r>
            <a:r>
              <a:rPr lang="en-US" sz="2000" dirty="0">
                <a:latin typeface="Calibri" panose="020F0502020204030204" pitchFamily="34" charset="0"/>
                <a:cs typeface="B Nazanin" panose="00000400000000000000" pitchFamily="2" charset="-78"/>
              </a:rPr>
              <a:t> </a:t>
            </a:r>
          </a:p>
          <a:p>
            <a:pPr marL="0" indent="0" algn="just" rtl="1">
              <a:lnSpc>
                <a:spcPct val="120000"/>
              </a:lnSpc>
              <a:spcAft>
                <a:spcPts val="800"/>
              </a:spcAft>
              <a:buNone/>
            </a:pPr>
            <a:endParaRPr lang="fa-IR" sz="22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Slide Number Placeholder 4">
            <a:extLst>
              <a:ext uri="{FF2B5EF4-FFF2-40B4-BE49-F238E27FC236}">
                <a16:creationId xmlns:a16="http://schemas.microsoft.com/office/drawing/2014/main" id="{519F6382-87A2-4EB7-BDA2-10C958065124}"/>
              </a:ext>
            </a:extLst>
          </p:cNvPr>
          <p:cNvSpPr>
            <a:spLocks noGrp="1"/>
          </p:cNvSpPr>
          <p:nvPr>
            <p:ph type="sldNum" sz="quarter" idx="12"/>
          </p:nvPr>
        </p:nvSpPr>
        <p:spPr>
          <a:xfrm>
            <a:off x="10323368" y="6214535"/>
            <a:ext cx="1463040" cy="256032"/>
          </a:xfrm>
        </p:spPr>
        <p:txBody>
          <a:bodyPr/>
          <a:lstStyle/>
          <a:p>
            <a:fld id="{626D44BB-FEB3-4E84-B5D5-AA695934B6F5}" type="slidenum">
              <a:rPr lang="en-US" sz="1600" smtClean="0">
                <a:latin typeface="IPT.Badr" panose="00000400000000000000" pitchFamily="2" charset="2"/>
              </a:rPr>
              <a:t>28</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ACEF135A-746E-391F-96E1-C805F9ED4803}"/>
              </a:ext>
            </a:extLst>
          </p:cNvPr>
          <p:cNvSpPr>
            <a:spLocks noGrp="1"/>
          </p:cNvSpPr>
          <p:nvPr>
            <p:ph type="title"/>
          </p:nvPr>
        </p:nvSpPr>
        <p:spPr>
          <a:xfrm>
            <a:off x="1066800" y="642595"/>
            <a:ext cx="10058400" cy="489920"/>
          </a:xfrm>
        </p:spPr>
        <p:txBody>
          <a:bodyPr>
            <a:normAutofit/>
          </a:bodyPr>
          <a:lstStyle/>
          <a:p>
            <a:pPr algn="ctr"/>
            <a:r>
              <a:rPr lang="fa-IR" sz="1800" dirty="0">
                <a:cs typeface="B Nazanin Outline" panose="00000400000000000000" pitchFamily="2" charset="-78"/>
              </a:rPr>
              <a:t>انتخاب استراتژی مناسب</a:t>
            </a:r>
          </a:p>
        </p:txBody>
      </p:sp>
      <p:pic>
        <p:nvPicPr>
          <p:cNvPr id="2" name="Picture 1">
            <a:extLst>
              <a:ext uri="{FF2B5EF4-FFF2-40B4-BE49-F238E27FC236}">
                <a16:creationId xmlns:a16="http://schemas.microsoft.com/office/drawing/2014/main" id="{C366AFF6-214F-4447-A11E-04407E5EA986}"/>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4175387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9C408-0E4B-4351-8246-D60CFBFF2E28}"/>
              </a:ext>
            </a:extLst>
          </p:cNvPr>
          <p:cNvSpPr>
            <a:spLocks noGrp="1"/>
          </p:cNvSpPr>
          <p:nvPr>
            <p:ph idx="1"/>
          </p:nvPr>
        </p:nvSpPr>
        <p:spPr>
          <a:xfrm>
            <a:off x="604007" y="1216404"/>
            <a:ext cx="11002726" cy="5254163"/>
          </a:xfrm>
        </p:spPr>
        <p:txBody>
          <a:bodyPr>
            <a:noAutofit/>
          </a:bodyPr>
          <a:lstStyle/>
          <a:p>
            <a:pPr marL="0" indent="0" algn="just">
              <a:spcAft>
                <a:spcPts val="800"/>
              </a:spcAft>
              <a:buNone/>
            </a:pPr>
            <a:r>
              <a:rPr lang="fa-IR" sz="2000" dirty="0">
                <a:latin typeface="Calibri" panose="020F0502020204030204" pitchFamily="34" charset="0"/>
                <a:cs typeface="B Nazanin" panose="00000400000000000000" pitchFamily="2" charset="-78"/>
              </a:rPr>
              <a:t>برای اینکه کیفیت افشای معیارهای زیست‌محیطی، اجتماعی و حکمرانی بالا باشد، می‌بایست به عناصر زیر در گزارش‌ها توجه شود (بیرانوند و دادبه،1402):</a:t>
            </a:r>
          </a:p>
          <a:p>
            <a:pPr marL="0" indent="0" algn="just">
              <a:spcAft>
                <a:spcPts val="800"/>
              </a:spcAft>
              <a:buNone/>
            </a:pPr>
            <a:r>
              <a:rPr lang="fa-IR" sz="2000" dirty="0">
                <a:latin typeface="Calibri" panose="020F0502020204030204" pitchFamily="34" charset="0"/>
                <a:cs typeface="B Nazanin" panose="00000400000000000000" pitchFamily="2" charset="-78"/>
              </a:rPr>
              <a:t>1) </a:t>
            </a:r>
            <a:r>
              <a:rPr lang="fa-IR" sz="2000" b="1" dirty="0">
                <a:latin typeface="Calibri" panose="020F0502020204030204" pitchFamily="34" charset="0"/>
                <a:cs typeface="B Nazanin" panose="00000400000000000000" pitchFamily="2" charset="-78"/>
              </a:rPr>
              <a:t>ریسک‌ها</a:t>
            </a:r>
            <a:r>
              <a:rPr lang="fa-IR" sz="2000" dirty="0">
                <a:latin typeface="Calibri" panose="020F0502020204030204" pitchFamily="34" charset="0"/>
                <a:cs typeface="B Nazanin" panose="00000400000000000000" pitchFamily="2" charset="-78"/>
              </a:rPr>
              <a:t>: تیم های مدیریت باید به‌وضوح تهدیدات رویدادهای بالقوه‌ای را که می‌تواند مزیت رقابتی، شهرت، محیط تطبیق، عملیات یا سلامت مالی شرکت را تحت تأثیر قرار دهد، شناسایی کنند.</a:t>
            </a:r>
          </a:p>
          <a:p>
            <a:pPr marL="0" indent="0" algn="just">
              <a:spcAft>
                <a:spcPts val="800"/>
              </a:spcAft>
              <a:buNone/>
            </a:pPr>
            <a:r>
              <a:rPr lang="fa-IR" sz="2000" dirty="0">
                <a:latin typeface="Calibri" panose="020F0502020204030204" pitchFamily="34" charset="0"/>
                <a:cs typeface="B Nazanin" panose="00000400000000000000" pitchFamily="2" charset="-78"/>
              </a:rPr>
              <a:t>2) </a:t>
            </a:r>
            <a:r>
              <a:rPr lang="fa-IR" sz="2000" b="1" dirty="0">
                <a:latin typeface="Calibri" panose="020F0502020204030204" pitchFamily="34" charset="0"/>
                <a:cs typeface="B Nazanin" panose="00000400000000000000" pitchFamily="2" charset="-78"/>
              </a:rPr>
              <a:t>فرصت‌ها</a:t>
            </a:r>
            <a:r>
              <a:rPr lang="fa-IR" sz="2000" dirty="0">
                <a:latin typeface="Calibri" panose="020F0502020204030204" pitchFamily="34" charset="0"/>
                <a:cs typeface="B Nazanin" panose="00000400000000000000" pitchFamily="2" charset="-78"/>
              </a:rPr>
              <a:t>: زمینه‌ای بالقوه‌ای هستند که یک شرکت ممکن است بتواند برای معرفی محصولات جدید یا نفوذ به بازارهای جدید نوآوری، از آن‌ها استفاده کند.</a:t>
            </a:r>
          </a:p>
          <a:p>
            <a:pPr marL="0" indent="0" algn="just">
              <a:spcAft>
                <a:spcPts val="800"/>
              </a:spcAft>
              <a:buNone/>
            </a:pPr>
            <a:r>
              <a:rPr lang="fa-IR" sz="2000" dirty="0">
                <a:latin typeface="Calibri" panose="020F0502020204030204" pitchFamily="34" charset="0"/>
                <a:cs typeface="B Nazanin" panose="00000400000000000000" pitchFamily="2" charset="-78"/>
              </a:rPr>
              <a:t>3) </a:t>
            </a:r>
            <a:r>
              <a:rPr lang="fa-IR" sz="2000" b="1" dirty="0">
                <a:latin typeface="Calibri" panose="020F0502020204030204" pitchFamily="34" charset="0"/>
                <a:cs typeface="B Nazanin" panose="00000400000000000000" pitchFamily="2" charset="-78"/>
              </a:rPr>
              <a:t>استراتژی‌ها</a:t>
            </a:r>
            <a:r>
              <a:rPr lang="fa-IR" sz="2000" dirty="0">
                <a:latin typeface="Calibri" panose="020F0502020204030204" pitchFamily="34" charset="0"/>
                <a:cs typeface="B Nazanin" panose="00000400000000000000" pitchFamily="2" charset="-78"/>
              </a:rPr>
              <a:t>: دقیقاً چگونه مدیریت این ریسک‌ها را کاهش می‌دهد و یا از فرصت‌ها استفاده می‌کند؟ به‌عنوان‌مثال بودجه، جدول زمانی و دامنه بالقوه نتایج چیست؟ آیا تیم جدیدی برای هدایت این ابتکارات و موارد دیگر تشکیل خواهد شد؟</a:t>
            </a:r>
          </a:p>
          <a:p>
            <a:pPr marL="0" indent="0" algn="just">
              <a:spcAft>
                <a:spcPts val="800"/>
              </a:spcAft>
              <a:buNone/>
            </a:pPr>
            <a:r>
              <a:rPr lang="fa-IR" sz="2000" dirty="0">
                <a:latin typeface="Calibri" panose="020F0502020204030204" pitchFamily="34" charset="0"/>
                <a:cs typeface="B Nazanin" panose="00000400000000000000" pitchFamily="2" charset="-78"/>
              </a:rPr>
              <a:t>4) </a:t>
            </a:r>
            <a:r>
              <a:rPr lang="fa-IR" sz="2000" b="1" dirty="0">
                <a:latin typeface="Calibri" panose="020F0502020204030204" pitchFamily="34" charset="0"/>
                <a:cs typeface="B Nazanin" panose="00000400000000000000" pitchFamily="2" charset="-78"/>
              </a:rPr>
              <a:t>گزارش عملکرد</a:t>
            </a:r>
            <a:r>
              <a:rPr lang="fa-IR" sz="2000" dirty="0">
                <a:latin typeface="Calibri" panose="020F0502020204030204" pitchFamily="34" charset="0"/>
                <a:cs typeface="B Nazanin" panose="00000400000000000000" pitchFamily="2" charset="-78"/>
              </a:rPr>
              <a:t>: ارائه آشکار تلاش‌ها و پیشرفت در جهت اهداف پایداری شرکت است. این بخش می‌بایست ازنظر معیارها باارزش و شامل موارد زیر باشد:</a:t>
            </a:r>
          </a:p>
          <a:p>
            <a:pPr algn="just">
              <a:spcAft>
                <a:spcPts val="800"/>
              </a:spcAft>
              <a:buFont typeface="Wingdings" panose="05000000000000000000" pitchFamily="2" charset="2"/>
              <a:buChar char="ü"/>
            </a:pPr>
            <a:r>
              <a:rPr lang="fa-IR" sz="2000" dirty="0">
                <a:latin typeface="Calibri" panose="020F0502020204030204" pitchFamily="34" charset="0"/>
                <a:cs typeface="B Nazanin" panose="00000400000000000000" pitchFamily="2" charset="-78"/>
              </a:rPr>
              <a:t>بهبود دوره فعلی نسبت به دوره گذشته؛</a:t>
            </a:r>
          </a:p>
          <a:p>
            <a:pPr algn="just">
              <a:spcAft>
                <a:spcPts val="800"/>
              </a:spcAft>
              <a:buFont typeface="Wingdings" panose="05000000000000000000" pitchFamily="2" charset="2"/>
              <a:buChar char="ü"/>
            </a:pPr>
            <a:r>
              <a:rPr lang="fa-IR" sz="2000" dirty="0">
                <a:latin typeface="Calibri" panose="020F0502020204030204" pitchFamily="34" charset="0"/>
                <a:cs typeface="B Nazanin" panose="00000400000000000000" pitchFamily="2" charset="-78"/>
              </a:rPr>
              <a:t>بهبود نسبت به گروه همتایان شرکت.</a:t>
            </a:r>
          </a:p>
          <a:p>
            <a:pPr marL="0" indent="0" algn="just" rtl="1">
              <a:lnSpc>
                <a:spcPct val="120000"/>
              </a:lnSpc>
              <a:spcAft>
                <a:spcPts val="800"/>
              </a:spcAft>
              <a:buNone/>
            </a:pPr>
            <a:endParaRPr lang="fa-IR" sz="22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Slide Number Placeholder 4">
            <a:extLst>
              <a:ext uri="{FF2B5EF4-FFF2-40B4-BE49-F238E27FC236}">
                <a16:creationId xmlns:a16="http://schemas.microsoft.com/office/drawing/2014/main" id="{519F6382-87A2-4EB7-BDA2-10C9580651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ACEF135A-746E-391F-96E1-C805F9ED4803}"/>
              </a:ext>
            </a:extLst>
          </p:cNvPr>
          <p:cNvSpPr>
            <a:spLocks noGrp="1"/>
          </p:cNvSpPr>
          <p:nvPr>
            <p:ph type="title"/>
          </p:nvPr>
        </p:nvSpPr>
        <p:spPr>
          <a:xfrm>
            <a:off x="1066800" y="642595"/>
            <a:ext cx="10058400" cy="489920"/>
          </a:xfrm>
        </p:spPr>
        <p:txBody>
          <a:bodyPr>
            <a:normAutofit/>
          </a:bodyPr>
          <a:lstStyle/>
          <a:p>
            <a:pPr algn="ctr"/>
            <a:r>
              <a:rPr lang="fa-IR" sz="1800" dirty="0">
                <a:cs typeface="B Nazanin Outline" panose="00000400000000000000" pitchFamily="2" charset="-78"/>
              </a:rPr>
              <a:t>اندازه‌گیری و گزارش نتایج معیارهای زیست‌محیطی، اجتماعی و حکمرانی: نحوه انتخاب بهترین شیوه‌ها</a:t>
            </a:r>
          </a:p>
        </p:txBody>
      </p:sp>
      <p:pic>
        <p:nvPicPr>
          <p:cNvPr id="2" name="Picture 1">
            <a:extLst>
              <a:ext uri="{FF2B5EF4-FFF2-40B4-BE49-F238E27FC236}">
                <a16:creationId xmlns:a16="http://schemas.microsoft.com/office/drawing/2014/main" id="{C366AFF6-214F-4447-A11E-04407E5EA986}"/>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371463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E3F97-04E5-4251-9843-22F197D10B64}"/>
              </a:ext>
            </a:extLst>
          </p:cNvPr>
          <p:cNvSpPr>
            <a:spLocks noGrp="1"/>
          </p:cNvSpPr>
          <p:nvPr>
            <p:ph type="title"/>
          </p:nvPr>
        </p:nvSpPr>
        <p:spPr>
          <a:xfrm>
            <a:off x="679508" y="387434"/>
            <a:ext cx="11006356" cy="859612"/>
          </a:xfrm>
        </p:spPr>
        <p:txBody>
          <a:bodyPr>
            <a:normAutofit/>
          </a:bodyPr>
          <a:lstStyle/>
          <a:p>
            <a:pPr algn="ctr" rtl="1"/>
            <a:r>
              <a:rPr lang="fa-IR" sz="3000" dirty="0">
                <a:cs typeface="B Nazanin Outline" panose="00000400000000000000" pitchFamily="2" charset="-78"/>
              </a:rPr>
              <a:t>مقدمه</a:t>
            </a:r>
            <a:r>
              <a:rPr lang="fa-IR" sz="4000" dirty="0">
                <a:cs typeface="B Nazanin Outline" panose="00000400000000000000" pitchFamily="2" charset="-78"/>
              </a:rPr>
              <a:t> </a:t>
            </a:r>
            <a:endParaRPr lang="en-US" sz="4000" dirty="0"/>
          </a:p>
        </p:txBody>
      </p:sp>
      <p:sp>
        <p:nvSpPr>
          <p:cNvPr id="3" name="Content Placeholder 2">
            <a:extLst>
              <a:ext uri="{FF2B5EF4-FFF2-40B4-BE49-F238E27FC236}">
                <a16:creationId xmlns:a16="http://schemas.microsoft.com/office/drawing/2014/main" id="{5B79726C-CB1B-446A-BF70-9B62153A643E}"/>
              </a:ext>
            </a:extLst>
          </p:cNvPr>
          <p:cNvSpPr>
            <a:spLocks noGrp="1"/>
          </p:cNvSpPr>
          <p:nvPr>
            <p:ph idx="1"/>
          </p:nvPr>
        </p:nvSpPr>
        <p:spPr>
          <a:xfrm>
            <a:off x="763398" y="1439732"/>
            <a:ext cx="10922466" cy="4692620"/>
          </a:xfrm>
        </p:spPr>
        <p:txBody>
          <a:bodyPr>
            <a:noAutofit/>
          </a:bodyPr>
          <a:lstStyle/>
          <a:p>
            <a:pPr algn="just">
              <a:buFont typeface="Wingdings" panose="05000000000000000000" pitchFamily="2" charset="2"/>
              <a:buChar char="q"/>
            </a:pPr>
            <a:r>
              <a:rPr lang="fa-IR" sz="2000" dirty="0">
                <a:cs typeface="B Nazanin" panose="00000400000000000000" pitchFamily="2" charset="-78"/>
              </a:rPr>
              <a:t>معیارهای زیست‌محیطی، اجتماعی و حکمرانی ابزارهای مهمی برای ارزیابی تعهد شرکت‌ها به پایداری و حکمرانی مسئولانه هستند. </a:t>
            </a:r>
          </a:p>
          <a:p>
            <a:pPr marL="0" indent="0" algn="just">
              <a:buNone/>
            </a:pPr>
            <a:endParaRPr lang="fa-IR" sz="2000" dirty="0">
              <a:cs typeface="B Nazanin" panose="00000400000000000000" pitchFamily="2" charset="-78"/>
            </a:endParaRPr>
          </a:p>
          <a:p>
            <a:pPr algn="just">
              <a:buFont typeface="Wingdings" panose="05000000000000000000" pitchFamily="2" charset="2"/>
              <a:buChar char="q"/>
            </a:pPr>
            <a:r>
              <a:rPr lang="fa-IR" sz="2000" dirty="0">
                <a:cs typeface="B Nazanin" panose="00000400000000000000" pitchFamily="2" charset="-78"/>
              </a:rPr>
              <a:t>این معیارها شامل ارزیابی نحوه مدیریت شرکت‌ها در مواجهه با ریسک‌ها و فرصت‌های زیست‌محیطی، عدالت اجتماعی و حاکمیت شرکتی است.</a:t>
            </a:r>
          </a:p>
          <a:p>
            <a:pPr marL="0" indent="0" algn="just">
              <a:buNone/>
            </a:pPr>
            <a:endParaRPr lang="fa-IR" sz="2000" dirty="0">
              <a:cs typeface="B Nazanin" panose="00000400000000000000" pitchFamily="2" charset="-78"/>
            </a:endParaRPr>
          </a:p>
          <a:p>
            <a:pPr algn="just">
              <a:buFont typeface="Wingdings" panose="05000000000000000000" pitchFamily="2" charset="2"/>
              <a:buChar char="q"/>
            </a:pPr>
            <a:r>
              <a:rPr lang="fa-IR" sz="2000" dirty="0">
                <a:cs typeface="B Nazanin" panose="00000400000000000000" pitchFamily="2" charset="-78"/>
              </a:rPr>
              <a:t> ادغام معیارهای زیست‌محیطی، اجتماعی و حکمرانی در تصمیمات سرمایه‌گذاری نه‌تنها برای شرکت‌ها، بلکه برای بازار و جامعه نیز حیاتی است. </a:t>
            </a:r>
          </a:p>
          <a:p>
            <a:pPr marL="0" indent="0" algn="just">
              <a:buNone/>
            </a:pPr>
            <a:endParaRPr lang="fa-IR" sz="2000" dirty="0">
              <a:cs typeface="B Nazanin" panose="00000400000000000000" pitchFamily="2" charset="-78"/>
            </a:endParaRPr>
          </a:p>
          <a:p>
            <a:pPr algn="just">
              <a:lnSpc>
                <a:spcPct val="150000"/>
              </a:lnSpc>
              <a:buFont typeface="Wingdings" panose="05000000000000000000" pitchFamily="2" charset="2"/>
              <a:buChar char="q"/>
            </a:pPr>
            <a:r>
              <a:rPr lang="fa-IR" sz="2000" dirty="0">
                <a:cs typeface="B Nazanin" panose="00000400000000000000" pitchFamily="2" charset="-78"/>
              </a:rPr>
              <a:t>بانک‌ها نیز نقش مهمی در تأمین مالی توسعه پایدار دارند و باید با افشاگری‌های معیارهای زیست‌محیطی، اجتماعی و حکمرانی و چشم‌اندازهای نظارتی نوین همگام شوند.</a:t>
            </a:r>
          </a:p>
        </p:txBody>
      </p:sp>
      <p:sp>
        <p:nvSpPr>
          <p:cNvPr id="6" name="Slide Number Placeholder 5">
            <a:extLst>
              <a:ext uri="{FF2B5EF4-FFF2-40B4-BE49-F238E27FC236}">
                <a16:creationId xmlns:a16="http://schemas.microsoft.com/office/drawing/2014/main" id="{91E442C3-E4E3-4AAE-876C-0020F22D7B5E}"/>
              </a:ext>
            </a:extLst>
          </p:cNvPr>
          <p:cNvSpPr>
            <a:spLocks noGrp="1"/>
          </p:cNvSpPr>
          <p:nvPr>
            <p:ph type="sldNum" sz="quarter" idx="12"/>
          </p:nvPr>
        </p:nvSpPr>
        <p:spPr/>
        <p:txBody>
          <a:bodyPr/>
          <a:lstStyle/>
          <a:p>
            <a:pPr rtl="1"/>
            <a:fld id="{626D44BB-FEB3-4E84-B5D5-AA695934B6F5}" type="slidenum">
              <a:rPr lang="en-US" sz="1600" smtClean="0">
                <a:latin typeface="IPT.Badr" panose="00000400000000000000" pitchFamily="2" charset="2"/>
              </a:rPr>
              <a:pPr rtl="1"/>
              <a:t>3</a:t>
            </a:fld>
            <a:endParaRPr lang="en-US" sz="1600" dirty="0">
              <a:latin typeface="IPT.Badr" panose="00000400000000000000" pitchFamily="2" charset="2"/>
            </a:endParaRPr>
          </a:p>
        </p:txBody>
      </p:sp>
      <p:pic>
        <p:nvPicPr>
          <p:cNvPr id="5" name="Picture 4">
            <a:extLst>
              <a:ext uri="{FF2B5EF4-FFF2-40B4-BE49-F238E27FC236}">
                <a16:creationId xmlns:a16="http://schemas.microsoft.com/office/drawing/2014/main" id="{9BB4ECB4-470B-4FC9-B3E3-EACB7B920474}"/>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78356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9C408-0E4B-4351-8246-D60CFBFF2E28}"/>
              </a:ext>
            </a:extLst>
          </p:cNvPr>
          <p:cNvSpPr>
            <a:spLocks noGrp="1"/>
          </p:cNvSpPr>
          <p:nvPr>
            <p:ph idx="1"/>
          </p:nvPr>
        </p:nvSpPr>
        <p:spPr>
          <a:xfrm>
            <a:off x="796955" y="1216404"/>
            <a:ext cx="10328246" cy="5167618"/>
          </a:xfrm>
        </p:spPr>
        <p:txBody>
          <a:bodyPr>
            <a:noAutofit/>
          </a:bodyPr>
          <a:lstStyle/>
          <a:p>
            <a:pPr marL="0" lvl="0" indent="0">
              <a:buNone/>
            </a:pPr>
            <a:r>
              <a:rPr lang="fa-IR" sz="2000" b="1" dirty="0">
                <a:latin typeface="Calibri" panose="020F0502020204030204" pitchFamily="34" charset="0"/>
                <a:cs typeface="B Nazanin" panose="00000400000000000000" pitchFamily="2" charset="-78"/>
              </a:rPr>
              <a:t>1) </a:t>
            </a:r>
            <a:r>
              <a:rPr lang="ar-SA" sz="2000" b="1" dirty="0">
                <a:latin typeface="Calibri" panose="020F0502020204030204" pitchFamily="34" charset="0"/>
                <a:cs typeface="B Nazanin" panose="00000400000000000000" pitchFamily="2" charset="-78"/>
              </a:rPr>
              <a:t>ارتباط‌ معیارهای زیست‌محیطی، اجتماعی و </a:t>
            </a:r>
            <a:r>
              <a:rPr lang="fa-IR" sz="2000" b="1" dirty="0">
                <a:latin typeface="Calibri" panose="020F0502020204030204" pitchFamily="34" charset="0"/>
                <a:cs typeface="B Nazanin" panose="00000400000000000000" pitchFamily="2" charset="-78"/>
              </a:rPr>
              <a:t>حکمرانی</a:t>
            </a:r>
            <a:r>
              <a:rPr lang="ar-SA" sz="2000" b="1" dirty="0">
                <a:latin typeface="Calibri" panose="020F0502020204030204" pitchFamily="34" charset="0"/>
                <a:cs typeface="B Nazanin" panose="00000400000000000000" pitchFamily="2" charset="-78"/>
              </a:rPr>
              <a:t> با ‌راهب</a:t>
            </a:r>
            <a:r>
              <a:rPr lang="fa-IR" sz="2000" b="1" dirty="0">
                <a:latin typeface="Calibri" panose="020F0502020204030204" pitchFamily="34" charset="0"/>
                <a:cs typeface="B Nazanin" panose="00000400000000000000" pitchFamily="2" charset="-78"/>
              </a:rPr>
              <a:t>رد و </a:t>
            </a:r>
            <a:r>
              <a:rPr lang="ar-SA" sz="2000" b="1" dirty="0">
                <a:latin typeface="Calibri" panose="020F0502020204030204" pitchFamily="34" charset="0"/>
                <a:cs typeface="B Nazanin" panose="00000400000000000000" pitchFamily="2" charset="-78"/>
              </a:rPr>
              <a:t>هدف‌های ‌سازمان</a:t>
            </a:r>
            <a:r>
              <a:rPr lang="en-US" sz="2000" b="1" dirty="0">
                <a:latin typeface="Calibri" panose="020F0502020204030204" pitchFamily="34" charset="0"/>
                <a:cs typeface="B Nazanin" panose="00000400000000000000" pitchFamily="2" charset="-78"/>
              </a:rPr>
              <a:t> </a:t>
            </a:r>
            <a:r>
              <a:rPr lang="en-US" sz="2000" dirty="0">
                <a:latin typeface="Calibri" panose="020F0502020204030204" pitchFamily="34" charset="0"/>
                <a:cs typeface="B Nazanin" panose="00000400000000000000" pitchFamily="2" charset="-78"/>
              </a:rPr>
              <a:t>‌</a:t>
            </a:r>
            <a:endParaRPr lang="fa-IR" sz="2000"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ar-SA" sz="2000" dirty="0">
                <a:latin typeface="Calibri" panose="020F0502020204030204" pitchFamily="34" charset="0"/>
                <a:cs typeface="B Nazanin" panose="00000400000000000000" pitchFamily="2" charset="-78"/>
              </a:rPr>
              <a:t>یکپارچه‌ نمودن</a:t>
            </a:r>
            <a:r>
              <a:rPr lang="en-US" sz="2000" dirty="0">
                <a:latin typeface="Calibri" panose="020F0502020204030204" pitchFamily="34" charset="0"/>
                <a:cs typeface="B Nazanin" panose="00000400000000000000" pitchFamily="2" charset="-78"/>
              </a:rPr>
              <a:t> ‌</a:t>
            </a:r>
            <a:r>
              <a:rPr lang="ar-SA" sz="2000" dirty="0">
                <a:latin typeface="Calibri" panose="020F0502020204030204" pitchFamily="34" charset="0"/>
                <a:cs typeface="B Nazanin" panose="00000400000000000000" pitchFamily="2" charset="-78"/>
              </a:rPr>
              <a:t>معیارهای زیست‌محیطی، اجتماعی و </a:t>
            </a:r>
            <a:r>
              <a:rPr lang="fa-IR" sz="2000" dirty="0">
                <a:latin typeface="Calibri" panose="020F0502020204030204" pitchFamily="34" charset="0"/>
                <a:cs typeface="B Nazanin" panose="00000400000000000000" pitchFamily="2" charset="-78"/>
              </a:rPr>
              <a:t>حکمرانی</a:t>
            </a:r>
            <a:r>
              <a:rPr lang="ar-SA" sz="2000" dirty="0">
                <a:latin typeface="Calibri" panose="020F0502020204030204" pitchFamily="34" charset="0"/>
                <a:cs typeface="B Nazanin" panose="00000400000000000000" pitchFamily="2" charset="-78"/>
              </a:rPr>
              <a:t> در برنامه‌ها، اقدام‌ها‌ و ‌شاخص‌های کلیدی‌ عملکرد؛</a:t>
            </a:r>
            <a:endParaRPr lang="en-US" sz="2000"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ar-SA" sz="2000" dirty="0">
                <a:latin typeface="Calibri" panose="020F0502020204030204" pitchFamily="34" charset="0"/>
                <a:cs typeface="B Nazanin" panose="00000400000000000000" pitchFamily="2" charset="-78"/>
              </a:rPr>
              <a:t>یک‌ جزء جدایی‌ناپذیر از برنامه‌ریزی، هدف‌ها، سرمایه انسانی و فرهنگ؛</a:t>
            </a:r>
            <a:endParaRPr lang="en-US" sz="2000"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ar-SA" sz="2000" dirty="0">
                <a:latin typeface="Calibri" panose="020F0502020204030204" pitchFamily="34" charset="0"/>
                <a:cs typeface="B Nazanin" panose="00000400000000000000" pitchFamily="2" charset="-78"/>
              </a:rPr>
              <a:t>مرتبط کردن مسائل حکمرانی مانند چارچوب حقوق و دستمزد با معیارهای زیست‌محیطی، اجتماعی و </a:t>
            </a:r>
            <a:r>
              <a:rPr lang="fa-IR" sz="2000" dirty="0">
                <a:latin typeface="Calibri" panose="020F0502020204030204" pitchFamily="34" charset="0"/>
                <a:cs typeface="B Nazanin" panose="00000400000000000000" pitchFamily="2" charset="-78"/>
              </a:rPr>
              <a:t>حکمرانی به‌صورت راهبردی</a:t>
            </a:r>
          </a:p>
          <a:p>
            <a:pPr marL="0" lvl="0" indent="0" algn="justLow">
              <a:buNone/>
            </a:pPr>
            <a:endParaRPr lang="en-US" sz="2000" dirty="0">
              <a:latin typeface="Calibri" panose="020F0502020204030204" pitchFamily="34" charset="0"/>
              <a:cs typeface="B Nazanin" panose="00000400000000000000" pitchFamily="2" charset="-78"/>
            </a:endParaRPr>
          </a:p>
          <a:p>
            <a:pPr marL="0" lvl="0" indent="0" algn="justLow">
              <a:buNone/>
            </a:pPr>
            <a:r>
              <a:rPr lang="fa-IR" sz="2000" b="1" dirty="0">
                <a:latin typeface="Calibri" panose="020F0502020204030204" pitchFamily="34" charset="0"/>
                <a:cs typeface="B Nazanin" panose="00000400000000000000" pitchFamily="2" charset="-78"/>
              </a:rPr>
              <a:t>2) ارتباط افراد و ایجاد همکاری</a:t>
            </a:r>
            <a:endParaRPr lang="en-US" sz="2000" b="1"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fa-IR" sz="2000" dirty="0">
                <a:latin typeface="Calibri" panose="020F0502020204030204" pitchFamily="34" charset="0"/>
                <a:cs typeface="B Nazanin" panose="00000400000000000000" pitchFamily="2" charset="-78"/>
              </a:rPr>
              <a:t>لزوم ارتباط تیم معیارهای زیست‌محیطی، اجتماعی و حکمرانی با تمام افراد سازمان؛</a:t>
            </a:r>
            <a:endParaRPr lang="en-US" sz="2000"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fa-IR" sz="2000" dirty="0">
                <a:latin typeface="Calibri" panose="020F0502020204030204" pitchFamily="34" charset="0"/>
                <a:cs typeface="B Nazanin" panose="00000400000000000000" pitchFamily="2" charset="-78"/>
              </a:rPr>
              <a:t>لزوم توسعه روابط با ذی‌نفعان بیرونی و مشاوران، جامعه و دولت توسط تیم معیارهای زیست‌محیطی، اجتماعی و حکمرانی؛</a:t>
            </a:r>
            <a:endParaRPr lang="en-US" sz="2000"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fa-IR" sz="2000" dirty="0">
                <a:latin typeface="Calibri" panose="020F0502020204030204" pitchFamily="34" charset="0"/>
                <a:cs typeface="B Nazanin" panose="00000400000000000000" pitchFamily="2" charset="-78"/>
              </a:rPr>
              <a:t>در ارتباط بودن تیم معیارهای زیست‌محیطی، اجتماعی و حکمرانی با مدل‌های توسعه معیارهای زیست‌محیطی، اجتماعی و حکمرانی در جهان و اتخاذ مدل‌های جدید برای سازمان به‌منظور ارتقاء بلوغ معیارهای زیست‌محیطی، اجتماعی و حکمرانی.</a:t>
            </a:r>
            <a:endParaRPr lang="en-US" sz="2000" dirty="0">
              <a:latin typeface="Calibri" panose="020F0502020204030204" pitchFamily="34" charset="0"/>
              <a:cs typeface="B Nazanin" panose="00000400000000000000" pitchFamily="2" charset="-78"/>
            </a:endParaRPr>
          </a:p>
          <a:p>
            <a:pPr marL="0" indent="0" algn="just" rtl="1">
              <a:lnSpc>
                <a:spcPct val="120000"/>
              </a:lnSpc>
              <a:spcAft>
                <a:spcPts val="800"/>
              </a:spcAft>
              <a:buNone/>
            </a:pPr>
            <a:endParaRPr lang="fa-IR" sz="22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Slide Number Placeholder 4">
            <a:extLst>
              <a:ext uri="{FF2B5EF4-FFF2-40B4-BE49-F238E27FC236}">
                <a16:creationId xmlns:a16="http://schemas.microsoft.com/office/drawing/2014/main" id="{519F6382-87A2-4EB7-BDA2-10C9580651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lang="en-US" sz="1600" dirty="0">
              <a:latin typeface="IPT.Badr" panose="00000400000000000000" pitchFamily="2" charset="2"/>
            </a:endParaRPr>
          </a:p>
        </p:txBody>
      </p:sp>
      <p:sp>
        <p:nvSpPr>
          <p:cNvPr id="4" name="Title 6">
            <a:extLst>
              <a:ext uri="{FF2B5EF4-FFF2-40B4-BE49-F238E27FC236}">
                <a16:creationId xmlns:a16="http://schemas.microsoft.com/office/drawing/2014/main" id="{ACEF135A-746E-391F-96E1-C805F9ED4803}"/>
              </a:ext>
            </a:extLst>
          </p:cNvPr>
          <p:cNvSpPr>
            <a:spLocks noGrp="1"/>
          </p:cNvSpPr>
          <p:nvPr>
            <p:ph type="title"/>
          </p:nvPr>
        </p:nvSpPr>
        <p:spPr>
          <a:xfrm>
            <a:off x="1066800" y="642595"/>
            <a:ext cx="10058400" cy="489920"/>
          </a:xfrm>
        </p:spPr>
        <p:txBody>
          <a:bodyPr>
            <a:normAutofit/>
          </a:bodyPr>
          <a:lstStyle/>
          <a:p>
            <a:pPr algn="ctr"/>
            <a:r>
              <a:rPr lang="fa-IR" sz="1800" dirty="0">
                <a:cs typeface="B Nazanin Outline" panose="00000400000000000000" pitchFamily="2" charset="-78"/>
              </a:rPr>
              <a:t>یکپارچه‌سازی مسائل محیط زیستی، اجتماعی و حکمرانی در فرهنگ‌سازمانی</a:t>
            </a:r>
          </a:p>
        </p:txBody>
      </p:sp>
      <p:pic>
        <p:nvPicPr>
          <p:cNvPr id="2" name="Picture 1">
            <a:extLst>
              <a:ext uri="{FF2B5EF4-FFF2-40B4-BE49-F238E27FC236}">
                <a16:creationId xmlns:a16="http://schemas.microsoft.com/office/drawing/2014/main" id="{C366AFF6-214F-4447-A11E-04407E5EA986}"/>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281190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C67F-AAE3-4C09-B307-10C998CF650C}"/>
              </a:ext>
            </a:extLst>
          </p:cNvPr>
          <p:cNvSpPr>
            <a:spLocks noGrp="1"/>
          </p:cNvSpPr>
          <p:nvPr>
            <p:ph type="title"/>
          </p:nvPr>
        </p:nvSpPr>
        <p:spPr>
          <a:xfrm>
            <a:off x="1066800" y="642595"/>
            <a:ext cx="10058400" cy="573810"/>
          </a:xfrm>
        </p:spPr>
        <p:txBody>
          <a:bodyPr>
            <a:normAutofit/>
          </a:bodyPr>
          <a:lstStyle/>
          <a:p>
            <a:pPr algn="ctr"/>
            <a:r>
              <a:rPr lang="fa-IR" sz="1800" dirty="0">
                <a:cs typeface="B Nazanin Outline" panose="00000400000000000000" pitchFamily="2" charset="-78"/>
              </a:rPr>
              <a:t>یکپارچه‌سازی مسائل محیط زیستی، اجتماعی و حکمرانی در فرهنگ‌سازمانی(ادامه....)</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95D9F9FC-9A95-4E19-A819-35482664FF1A}"/>
              </a:ext>
            </a:extLst>
          </p:cNvPr>
          <p:cNvSpPr>
            <a:spLocks noGrp="1"/>
          </p:cNvSpPr>
          <p:nvPr>
            <p:ph idx="1"/>
          </p:nvPr>
        </p:nvSpPr>
        <p:spPr>
          <a:xfrm>
            <a:off x="1066800" y="1283515"/>
            <a:ext cx="10058400" cy="4931019"/>
          </a:xfrm>
        </p:spPr>
        <p:txBody>
          <a:bodyPr/>
          <a:lstStyle/>
          <a:p>
            <a:pPr marL="457200" lvl="0" indent="-457200">
              <a:buFont typeface="+mj-lt"/>
              <a:buAutoNum type="arabicParenR" startAt="3"/>
            </a:pPr>
            <a:endParaRPr lang="fa-IR" sz="2000" b="1" dirty="0">
              <a:latin typeface="Calibri" panose="020F0502020204030204" pitchFamily="34" charset="0"/>
              <a:cs typeface="B Nazanin" panose="00000400000000000000" pitchFamily="2" charset="-78"/>
            </a:endParaRPr>
          </a:p>
          <a:p>
            <a:pPr marL="0" lvl="0" indent="0">
              <a:lnSpc>
                <a:spcPct val="150000"/>
              </a:lnSpc>
              <a:buNone/>
            </a:pPr>
            <a:r>
              <a:rPr lang="fa-IR" sz="2000" b="1" dirty="0">
                <a:latin typeface="Calibri" panose="020F0502020204030204" pitchFamily="34" charset="0"/>
                <a:cs typeface="B Nazanin" panose="00000400000000000000" pitchFamily="2" charset="-78"/>
              </a:rPr>
              <a:t>3) اتصال معیارهای زیست‌محیطی، اجتماعی و حکمرانی به فرآیندها در همه سطوح سازمانی</a:t>
            </a:r>
            <a:endParaRPr lang="en-US" sz="2000" b="1"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fa-IR" sz="2000" dirty="0">
                <a:latin typeface="Calibri" panose="020F0502020204030204" pitchFamily="34" charset="0"/>
                <a:cs typeface="B Nazanin" panose="00000400000000000000" pitchFamily="2" charset="-78"/>
              </a:rPr>
              <a:t>گسترش معیارهای زیست‌محیطی، اجتماعی و حکمرانی در کل سازمان که دربرگیرنده افراد و داده‌های هر بخش نیز می‌شود</a:t>
            </a:r>
            <a:endParaRPr lang="en-US" sz="2000"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fa-IR" sz="2000" dirty="0">
                <a:latin typeface="Calibri" panose="020F0502020204030204" pitchFamily="34" charset="0"/>
                <a:cs typeface="B Nazanin" panose="00000400000000000000" pitchFamily="2" charset="-78"/>
              </a:rPr>
              <a:t>اتصال و خودکارسازی فرآیندهای معیارهای زیست‌محیطی، اجتماعی و حکمرانی در راستای افزایش کارایی</a:t>
            </a:r>
            <a:endParaRPr lang="en-US" sz="2000" dirty="0">
              <a:latin typeface="Calibri" panose="020F0502020204030204" pitchFamily="34" charset="0"/>
              <a:cs typeface="B Nazanin" panose="00000400000000000000" pitchFamily="2" charset="-78"/>
            </a:endParaRPr>
          </a:p>
          <a:p>
            <a:pPr lvl="0" algn="justLow">
              <a:lnSpc>
                <a:spcPct val="150000"/>
              </a:lnSpc>
              <a:buFont typeface="Wingdings" panose="05000000000000000000" pitchFamily="2" charset="2"/>
              <a:buChar char="q"/>
            </a:pPr>
            <a:r>
              <a:rPr lang="fa-IR" sz="2000" dirty="0">
                <a:latin typeface="Calibri" panose="020F0502020204030204" pitchFamily="34" charset="0"/>
                <a:cs typeface="B Nazanin" panose="00000400000000000000" pitchFamily="2" charset="-78"/>
              </a:rPr>
              <a:t>گنجاندن معیارهای زیست‌محیطی، اجتماعی و حکمرانی در همه سطوح فرهنگ سازمان در قالب یک رویکرد کل‌نگر، سازگار در سرتاسر سازمان</a:t>
            </a:r>
            <a:endParaRPr lang="en-US" sz="2000" dirty="0">
              <a:latin typeface="Calibri" panose="020F0502020204030204" pitchFamily="34" charset="0"/>
              <a:cs typeface="B Nazanin" panose="00000400000000000000" pitchFamily="2" charset="-78"/>
            </a:endParaRPr>
          </a:p>
          <a:p>
            <a:pPr marL="0" indent="0">
              <a:buNone/>
            </a:pPr>
            <a:endParaRPr lang="en-US" dirty="0"/>
          </a:p>
        </p:txBody>
      </p:sp>
      <p:sp>
        <p:nvSpPr>
          <p:cNvPr id="5" name="Slide Number Placeholder 4">
            <a:extLst>
              <a:ext uri="{FF2B5EF4-FFF2-40B4-BE49-F238E27FC236}">
                <a16:creationId xmlns:a16="http://schemas.microsoft.com/office/drawing/2014/main" id="{D98891F3-0B1B-462E-A64A-2806B7A6FD22}"/>
              </a:ext>
            </a:extLst>
          </p:cNvPr>
          <p:cNvSpPr>
            <a:spLocks noGrp="1"/>
          </p:cNvSpPr>
          <p:nvPr>
            <p:ph type="sldNum" sz="quarter" idx="12"/>
          </p:nvPr>
        </p:nvSpPr>
        <p:spPr>
          <a:xfrm>
            <a:off x="10306590" y="6153628"/>
            <a:ext cx="1463040" cy="256032"/>
          </a:xfrm>
        </p:spPr>
        <p:txBody>
          <a:bodyPr/>
          <a:lstStyle/>
          <a:p>
            <a:fld id="{626D44BB-FEB3-4E84-B5D5-AA695934B6F5}" type="slidenum">
              <a:rPr lang="en-US" sz="1600" smtClean="0">
                <a:latin typeface="IPT.Badr" panose="00000400000000000000" pitchFamily="2" charset="2"/>
              </a:rPr>
              <a:t>31</a:t>
            </a:fld>
            <a:endParaRPr lang="en-US" sz="1600" dirty="0">
              <a:latin typeface="IPT.Badr" panose="00000400000000000000" pitchFamily="2" charset="2"/>
            </a:endParaRPr>
          </a:p>
        </p:txBody>
      </p:sp>
      <p:pic>
        <p:nvPicPr>
          <p:cNvPr id="8" name="Picture 7">
            <a:extLst>
              <a:ext uri="{FF2B5EF4-FFF2-40B4-BE49-F238E27FC236}">
                <a16:creationId xmlns:a16="http://schemas.microsoft.com/office/drawing/2014/main" id="{3F888CC9-4EAA-4C0E-9B0F-BA6C4AA1AACA}"/>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67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C67F-AAE3-4C09-B307-10C998CF650C}"/>
              </a:ext>
            </a:extLst>
          </p:cNvPr>
          <p:cNvSpPr>
            <a:spLocks noGrp="1"/>
          </p:cNvSpPr>
          <p:nvPr>
            <p:ph type="title"/>
          </p:nvPr>
        </p:nvSpPr>
        <p:spPr>
          <a:xfrm>
            <a:off x="1066800" y="642595"/>
            <a:ext cx="10058400" cy="573810"/>
          </a:xfrm>
        </p:spPr>
        <p:txBody>
          <a:bodyPr>
            <a:normAutofit/>
          </a:bodyPr>
          <a:lstStyle/>
          <a:p>
            <a:pPr algn="ctr"/>
            <a:r>
              <a:rPr lang="fa-IR" sz="1800" dirty="0">
                <a:cs typeface="B Nazanin Outline" panose="00000400000000000000" pitchFamily="2" charset="-78"/>
              </a:rPr>
              <a:t>نقش واحدهای تطبیق در اجرای استانداردهای معیارهای زیست‌محیطی، اجتماعی و حکمرانی</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95D9F9FC-9A95-4E19-A819-35482664FF1A}"/>
              </a:ext>
            </a:extLst>
          </p:cNvPr>
          <p:cNvSpPr>
            <a:spLocks noGrp="1"/>
          </p:cNvSpPr>
          <p:nvPr>
            <p:ph idx="1"/>
          </p:nvPr>
        </p:nvSpPr>
        <p:spPr>
          <a:xfrm>
            <a:off x="1066800" y="1283515"/>
            <a:ext cx="10058400" cy="4931019"/>
          </a:xfrm>
        </p:spPr>
        <p:txBody>
          <a:bodyPr>
            <a:normAutofit/>
          </a:bodyPr>
          <a:lstStyle/>
          <a:p>
            <a:pPr marL="0" indent="0" algn="justLow">
              <a:lnSpc>
                <a:spcPct val="200000"/>
              </a:lnSpc>
              <a:buNone/>
            </a:pPr>
            <a:r>
              <a:rPr lang="fa-IR" sz="2000" dirty="0">
                <a:latin typeface="Calibri" panose="020F0502020204030204" pitchFamily="34" charset="0"/>
                <a:cs typeface="B Nazanin" panose="00000400000000000000" pitchFamily="2" charset="-78"/>
              </a:rPr>
              <a:t>1) آموزش و راهنمایی کارکنان و توسعه برنامه‌های آموزشی برای ایجاد فرهنگ پایداری</a:t>
            </a:r>
          </a:p>
          <a:p>
            <a:pPr marL="0" indent="0" algn="justLow">
              <a:lnSpc>
                <a:spcPct val="200000"/>
              </a:lnSpc>
              <a:buNone/>
            </a:pPr>
            <a:r>
              <a:rPr lang="fa-IR" sz="2000" dirty="0">
                <a:latin typeface="Calibri" panose="020F0502020204030204" pitchFamily="34" charset="0"/>
                <a:cs typeface="B Nazanin" panose="00000400000000000000" pitchFamily="2" charset="-78"/>
              </a:rPr>
              <a:t>2) مدیریت پیچیدگی‌های مختلف مقررات معیارهای زیست‌محیطی، اجتماعی و حکمرانی</a:t>
            </a:r>
          </a:p>
          <a:p>
            <a:pPr marL="0" indent="0" algn="justLow">
              <a:lnSpc>
                <a:spcPct val="200000"/>
              </a:lnSpc>
              <a:buNone/>
            </a:pPr>
            <a:r>
              <a:rPr lang="fa-IR" sz="2000" dirty="0">
                <a:latin typeface="Calibri" panose="020F0502020204030204" pitchFamily="34" charset="0"/>
                <a:cs typeface="B Nazanin" panose="00000400000000000000" pitchFamily="2" charset="-78"/>
              </a:rPr>
              <a:t>3) تعامل با سهامداران و نهادهای نظارتی</a:t>
            </a:r>
          </a:p>
          <a:p>
            <a:pPr marL="0" indent="0" algn="justLow">
              <a:lnSpc>
                <a:spcPct val="200000"/>
              </a:lnSpc>
              <a:buNone/>
            </a:pPr>
            <a:r>
              <a:rPr lang="fa-IR" sz="2000" dirty="0">
                <a:latin typeface="Calibri" panose="020F0502020204030204" pitchFamily="34" charset="0"/>
                <a:cs typeface="B Nazanin" panose="00000400000000000000" pitchFamily="2" charset="-78"/>
              </a:rPr>
              <a:t>4) چارچوب تطبیق </a:t>
            </a:r>
          </a:p>
          <a:p>
            <a:pPr marL="0" indent="0" algn="justLow">
              <a:lnSpc>
                <a:spcPct val="200000"/>
              </a:lnSpc>
              <a:buNone/>
            </a:pPr>
            <a:r>
              <a:rPr lang="fa-IR" sz="2000" dirty="0">
                <a:latin typeface="Calibri" panose="020F0502020204030204" pitchFamily="34" charset="0"/>
                <a:cs typeface="B Nazanin" panose="00000400000000000000" pitchFamily="2" charset="-78"/>
              </a:rPr>
              <a:t>5) مستندسازی مؤثر تعهدات معیارهای زیست‌محیطی، اجتماعی و حکمرانی</a:t>
            </a:r>
          </a:p>
          <a:p>
            <a:pPr marL="0" indent="0" algn="justLow">
              <a:lnSpc>
                <a:spcPct val="200000"/>
              </a:lnSpc>
              <a:buNone/>
            </a:pPr>
            <a:r>
              <a:rPr lang="fa-IR" sz="2000" dirty="0">
                <a:latin typeface="Calibri" panose="020F0502020204030204" pitchFamily="34" charset="0"/>
                <a:cs typeface="B Nazanin" panose="00000400000000000000" pitchFamily="2" charset="-78"/>
              </a:rPr>
              <a:t>6) ارزیابی مستمر اثربخشی اقدامات کنترلی </a:t>
            </a:r>
            <a:endParaRPr lang="en-US" sz="2000" dirty="0">
              <a:latin typeface="Calibri" panose="020F0502020204030204" pitchFamily="34" charset="0"/>
              <a:cs typeface="B Nazanin" panose="00000400000000000000" pitchFamily="2" charset="-78"/>
            </a:endParaRPr>
          </a:p>
          <a:p>
            <a:pPr marL="457200" indent="-457200" algn="justLow">
              <a:lnSpc>
                <a:spcPct val="150000"/>
              </a:lnSpc>
              <a:buFont typeface="+mj-lt"/>
              <a:buAutoNum type="arabicParenR"/>
            </a:pP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indent="-457200" algn="justLow">
              <a:lnSpc>
                <a:spcPct val="150000"/>
              </a:lnSpc>
              <a:buFont typeface="+mj-lt"/>
              <a:buAutoNum type="arabicParenR"/>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gn="justLow">
              <a:lnSpc>
                <a:spcPct val="150000"/>
              </a:lnSpc>
              <a:buFont typeface="+mj-lt"/>
              <a:buAutoNum type="arabicParenR"/>
            </a:pPr>
            <a:endParaRPr lang="fa-IR" sz="2000" dirty="0">
              <a:latin typeface="Calibri" panose="020F0502020204030204" pitchFamily="34" charset="0"/>
              <a:cs typeface="B Nazanin" panose="00000400000000000000" pitchFamily="2" charset="-78"/>
            </a:endParaRPr>
          </a:p>
          <a:p>
            <a:pPr marL="457200" indent="-457200" algn="justLow">
              <a:lnSpc>
                <a:spcPct val="150000"/>
              </a:lnSpc>
              <a:buFont typeface="+mj-lt"/>
              <a:buAutoNum type="arabicParenR"/>
            </a:pPr>
            <a:endParaRPr lang="fa-IR" sz="2000" dirty="0">
              <a:latin typeface="Calibri" panose="020F0502020204030204" pitchFamily="34" charset="0"/>
              <a:cs typeface="B Nazanin" panose="00000400000000000000" pitchFamily="2" charset="-78"/>
            </a:endParaRPr>
          </a:p>
          <a:p>
            <a:pPr marL="0" indent="0" algn="justLow">
              <a:lnSpc>
                <a:spcPct val="150000"/>
              </a:lnSpc>
              <a:buNone/>
            </a:pPr>
            <a:endParaRPr lang="fa-IR" sz="2000" dirty="0">
              <a:latin typeface="Calibri" panose="020F0502020204030204" pitchFamily="34" charset="0"/>
              <a:cs typeface="B Nazanin" panose="00000400000000000000" pitchFamily="2" charset="-78"/>
            </a:endParaRPr>
          </a:p>
          <a:p>
            <a:pPr marL="0" indent="0">
              <a:lnSpc>
                <a:spcPct val="150000"/>
              </a:lnSpc>
              <a:buNone/>
            </a:pPr>
            <a:endParaRPr lang="en-US" dirty="0"/>
          </a:p>
        </p:txBody>
      </p:sp>
      <p:sp>
        <p:nvSpPr>
          <p:cNvPr id="5" name="Slide Number Placeholder 4">
            <a:extLst>
              <a:ext uri="{FF2B5EF4-FFF2-40B4-BE49-F238E27FC236}">
                <a16:creationId xmlns:a16="http://schemas.microsoft.com/office/drawing/2014/main" id="{D98891F3-0B1B-462E-A64A-2806B7A6FD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lang="en-US" sz="1600" dirty="0">
              <a:latin typeface="IPT.Badr" panose="00000400000000000000" pitchFamily="2" charset="2"/>
            </a:endParaRPr>
          </a:p>
        </p:txBody>
      </p:sp>
      <p:pic>
        <p:nvPicPr>
          <p:cNvPr id="8" name="Picture 7">
            <a:extLst>
              <a:ext uri="{FF2B5EF4-FFF2-40B4-BE49-F238E27FC236}">
                <a16:creationId xmlns:a16="http://schemas.microsoft.com/office/drawing/2014/main" id="{3F888CC9-4EAA-4C0E-9B0F-BA6C4AA1AACA}"/>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951462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C67F-AAE3-4C09-B307-10C998CF650C}"/>
              </a:ext>
            </a:extLst>
          </p:cNvPr>
          <p:cNvSpPr>
            <a:spLocks noGrp="1"/>
          </p:cNvSpPr>
          <p:nvPr>
            <p:ph type="title"/>
          </p:nvPr>
        </p:nvSpPr>
        <p:spPr>
          <a:xfrm>
            <a:off x="1066800" y="642595"/>
            <a:ext cx="10058400" cy="573810"/>
          </a:xfrm>
        </p:spPr>
        <p:txBody>
          <a:bodyPr>
            <a:normAutofit/>
          </a:bodyPr>
          <a:lstStyle/>
          <a:p>
            <a:pPr algn="ctr"/>
            <a:r>
              <a:rPr lang="fa-IR" sz="1800" dirty="0">
                <a:cs typeface="B Nazanin Outline" panose="00000400000000000000" pitchFamily="2" charset="-78"/>
              </a:rPr>
              <a:t>پیشنهاد ها</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95D9F9FC-9A95-4E19-A819-35482664FF1A}"/>
              </a:ext>
            </a:extLst>
          </p:cNvPr>
          <p:cNvSpPr>
            <a:spLocks noGrp="1"/>
          </p:cNvSpPr>
          <p:nvPr>
            <p:ph idx="1"/>
          </p:nvPr>
        </p:nvSpPr>
        <p:spPr>
          <a:xfrm>
            <a:off x="1066800" y="1283515"/>
            <a:ext cx="10058400" cy="4931019"/>
          </a:xfrm>
        </p:spPr>
        <p:txBody>
          <a:bodyPr>
            <a:normAutofit fontScale="77500" lnSpcReduction="20000"/>
          </a:bodyPr>
          <a:lstStyle/>
          <a:p>
            <a:pPr marL="457200" lvl="0" indent="-457200">
              <a:buFont typeface="+mj-lt"/>
              <a:buAutoNum type="arabicParenR" startAt="3"/>
            </a:pPr>
            <a:endParaRPr lang="fa-IR" sz="2000" b="1" dirty="0">
              <a:latin typeface="Calibri" panose="020F0502020204030204" pitchFamily="34" charset="0"/>
              <a:cs typeface="B Nazanin" panose="00000400000000000000" pitchFamily="2" charset="-78"/>
            </a:endParaRPr>
          </a:p>
          <a:p>
            <a:pPr marL="0" lvl="0" indent="0" algn="justLow">
              <a:buNone/>
            </a:pPr>
            <a:r>
              <a:rPr lang="fa-IR" sz="2400" b="1" dirty="0">
                <a:latin typeface="Calibri" panose="020F0502020204030204" pitchFamily="34" charset="0"/>
                <a:cs typeface="B Nazanin" panose="00000400000000000000" pitchFamily="2" charset="-78"/>
              </a:rPr>
              <a:t>1) تدوین استانداردهای بومی مشخص برای گزارشگری معیارهای زیست‌محیطی، اجتماعی و حکمرانی</a:t>
            </a:r>
            <a:endParaRPr lang="en-US" sz="2400" b="1"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ایجاد چارچوب‌های استاندارد و قابل‌مقایسه برای گزارشگری معیارهای زیست‌محیطی، اجتماعی و حکمرانی در صنعت بانکداری.</a:t>
            </a:r>
            <a:endParaRPr lang="en-US" sz="2400"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تعیین شاخص‌های کلیدی عملکرد (</a:t>
            </a:r>
            <a:r>
              <a:rPr lang="en-US" sz="2400" dirty="0" err="1">
                <a:latin typeface="Calibri" panose="020F0502020204030204" pitchFamily="34" charset="0"/>
                <a:cs typeface="B Nazanin" panose="00000400000000000000" pitchFamily="2" charset="-78"/>
              </a:rPr>
              <a:t>KPIs</a:t>
            </a:r>
            <a:r>
              <a:rPr lang="fa-IR" sz="2400" dirty="0">
                <a:latin typeface="Calibri" panose="020F0502020204030204" pitchFamily="34" charset="0"/>
                <a:cs typeface="B Nazanin" panose="00000400000000000000" pitchFamily="2" charset="-78"/>
              </a:rPr>
              <a:t>) برای اندازه‌گیری عملکرد معیارهای زیست‌محیطی، اجتماعی و حکمرانی بانک‌ها.</a:t>
            </a:r>
          </a:p>
          <a:p>
            <a:pPr marL="0" lvl="0" indent="0" algn="justLow">
              <a:buNone/>
            </a:pPr>
            <a:endParaRPr lang="en-US" sz="2400" dirty="0">
              <a:latin typeface="Calibri" panose="020F0502020204030204" pitchFamily="34" charset="0"/>
              <a:cs typeface="B Nazanin" panose="00000400000000000000" pitchFamily="2" charset="-78"/>
            </a:endParaRPr>
          </a:p>
          <a:p>
            <a:pPr marL="0" lvl="0" indent="0" algn="justLow">
              <a:buNone/>
            </a:pPr>
            <a:r>
              <a:rPr lang="fa-IR" sz="2400" b="1" dirty="0">
                <a:latin typeface="Calibri" panose="020F0502020204030204" pitchFamily="34" charset="0"/>
                <a:cs typeface="B Nazanin" panose="00000400000000000000" pitchFamily="2" charset="-78"/>
              </a:rPr>
              <a:t>2) الزام بانک ها به افشای اطلاعات معیارهای زیست‌محیطی، اجتماعی و حکمرانی</a:t>
            </a:r>
            <a:endParaRPr lang="en-US" sz="2400" b="1"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اجباری کردن افشای اطلاعات معیارهای زیست‌محیطی، اجتماعی و حکمرانی برای همه بانک‌ها، صرف‌نظر از اندازه و نوع فعالیت.</a:t>
            </a:r>
            <a:endParaRPr lang="en-US" sz="2400"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 تعیین مجازات برای بانک‌هایی که از افشای اطلاعات معیارهای زیست‌محیطی، اجتماعی و حکمرانی خودداری می‌کنند.</a:t>
            </a:r>
            <a:endParaRPr lang="en-US" sz="2400"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ایجاد پایگاه داده‌های عمومی برای دسترسی آسان به اطلاعات معیارهای زیست‌محیطی، اجتماعی و حکمرانی بانک‌ها.</a:t>
            </a:r>
            <a:endParaRPr lang="en-US" sz="2400" dirty="0">
              <a:latin typeface="Calibri" panose="020F0502020204030204" pitchFamily="34" charset="0"/>
              <a:cs typeface="B Nazanin" panose="00000400000000000000" pitchFamily="2" charset="-78"/>
            </a:endParaRPr>
          </a:p>
          <a:p>
            <a:pPr marL="0" lvl="0" indent="0" algn="justLow">
              <a:buNone/>
            </a:pPr>
            <a:endParaRPr lang="fa-IR" sz="2400" dirty="0">
              <a:latin typeface="Calibri" panose="020F0502020204030204" pitchFamily="34" charset="0"/>
              <a:cs typeface="B Nazanin" panose="00000400000000000000" pitchFamily="2" charset="-78"/>
            </a:endParaRPr>
          </a:p>
          <a:p>
            <a:pPr marL="0" lvl="0" indent="0" algn="justLow">
              <a:buNone/>
            </a:pPr>
            <a:r>
              <a:rPr lang="fa-IR" sz="2400" b="1" dirty="0">
                <a:latin typeface="Calibri" panose="020F0502020204030204" pitchFamily="34" charset="0"/>
                <a:cs typeface="B Nazanin" panose="00000400000000000000" pitchFamily="2" charset="-78"/>
              </a:rPr>
              <a:t>3) رتبه‌بندی بانک‌ها بر اساس عملکرد معیارهای زیست‌محیطی، اجتماعی و حکمرانی</a:t>
            </a:r>
            <a:endParaRPr lang="en-US" sz="2400" b="1"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ایجاد سامانه‌های رتبه‌بندی مستقل برای ارزیابی عملکرد معیارهای زیست‌محیطی، اجتماعی و حکمرانی بانک‌ها.</a:t>
            </a:r>
            <a:endParaRPr lang="en-US" sz="2400"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استفاده از رتبه‌بندی معیارهای زیست‌محیطی، اجتماعی و حکمرانی در تصمیم‌گیری‌های سرمایه‌گذاری.</a:t>
            </a:r>
            <a:endParaRPr lang="en-US" sz="2400" dirty="0">
              <a:latin typeface="Calibri" panose="020F0502020204030204" pitchFamily="34" charset="0"/>
              <a:cs typeface="B Nazanin" panose="00000400000000000000" pitchFamily="2" charset="-78"/>
            </a:endParaRPr>
          </a:p>
          <a:p>
            <a:pPr lvl="0" algn="justLow">
              <a:buFont typeface="Wingdings" panose="05000000000000000000" pitchFamily="2" charset="2"/>
              <a:buChar char="q"/>
            </a:pPr>
            <a:r>
              <a:rPr lang="fa-IR" sz="2400" dirty="0">
                <a:latin typeface="Calibri" panose="020F0502020204030204" pitchFamily="34" charset="0"/>
                <a:cs typeface="B Nazanin" panose="00000400000000000000" pitchFamily="2" charset="-78"/>
              </a:rPr>
              <a:t>تشویق بانک‌ها به بهبود عملکرد معیارهای زیست‌محیطی، اجتماعی و حکمرانی خود از طریق رقابت.</a:t>
            </a:r>
            <a:endParaRPr lang="en-US" sz="2400" dirty="0">
              <a:latin typeface="Calibri" panose="020F0502020204030204" pitchFamily="34" charset="0"/>
              <a:cs typeface="B Nazanin" panose="00000400000000000000" pitchFamily="2" charset="-78"/>
            </a:endParaRPr>
          </a:p>
          <a:p>
            <a:pPr marL="0" indent="0">
              <a:buNone/>
            </a:pPr>
            <a:endParaRPr lang="en-US" dirty="0"/>
          </a:p>
        </p:txBody>
      </p:sp>
      <p:sp>
        <p:nvSpPr>
          <p:cNvPr id="5" name="Slide Number Placeholder 4">
            <a:extLst>
              <a:ext uri="{FF2B5EF4-FFF2-40B4-BE49-F238E27FC236}">
                <a16:creationId xmlns:a16="http://schemas.microsoft.com/office/drawing/2014/main" id="{D98891F3-0B1B-462E-A64A-2806B7A6FD22}"/>
              </a:ext>
            </a:extLst>
          </p:cNvPr>
          <p:cNvSpPr>
            <a:spLocks noGrp="1"/>
          </p:cNvSpPr>
          <p:nvPr>
            <p:ph type="sldNum" sz="quarter" idx="12"/>
          </p:nvPr>
        </p:nvSpPr>
        <p:spPr/>
        <p:txBody>
          <a:bodyPr/>
          <a:lstStyle/>
          <a:p>
            <a:fld id="{626D44BB-FEB3-4E84-B5D5-AA695934B6F5}" type="slidenum">
              <a:rPr lang="en-US" sz="1600" smtClean="0">
                <a:latin typeface="IPT.Badr" panose="00000400000000000000" pitchFamily="2" charset="2"/>
              </a:rPr>
              <a:t>33</a:t>
            </a:fld>
            <a:endParaRPr lang="en-US" sz="1600" dirty="0">
              <a:latin typeface="IPT.Badr" panose="00000400000000000000" pitchFamily="2" charset="2"/>
            </a:endParaRPr>
          </a:p>
        </p:txBody>
      </p:sp>
      <p:pic>
        <p:nvPicPr>
          <p:cNvPr id="8" name="Picture 7">
            <a:extLst>
              <a:ext uri="{FF2B5EF4-FFF2-40B4-BE49-F238E27FC236}">
                <a16:creationId xmlns:a16="http://schemas.microsoft.com/office/drawing/2014/main" id="{3F888CC9-4EAA-4C0E-9B0F-BA6C4AA1AACA}"/>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2535170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C67F-AAE3-4C09-B307-10C998CF650C}"/>
              </a:ext>
            </a:extLst>
          </p:cNvPr>
          <p:cNvSpPr>
            <a:spLocks noGrp="1"/>
          </p:cNvSpPr>
          <p:nvPr>
            <p:ph type="title"/>
          </p:nvPr>
        </p:nvSpPr>
        <p:spPr>
          <a:xfrm>
            <a:off x="1066800" y="642595"/>
            <a:ext cx="10058400" cy="422807"/>
          </a:xfrm>
        </p:spPr>
        <p:txBody>
          <a:bodyPr>
            <a:normAutofit/>
          </a:bodyPr>
          <a:lstStyle/>
          <a:p>
            <a:pPr algn="ctr"/>
            <a:r>
              <a:rPr lang="fa-IR" sz="1800" dirty="0">
                <a:cs typeface="B Nazanin Outline" panose="00000400000000000000" pitchFamily="2" charset="-78"/>
              </a:rPr>
              <a:t>پیشنهاد ها(_ادامه....)</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95D9F9FC-9A95-4E19-A819-35482664FF1A}"/>
              </a:ext>
            </a:extLst>
          </p:cNvPr>
          <p:cNvSpPr>
            <a:spLocks noGrp="1"/>
          </p:cNvSpPr>
          <p:nvPr>
            <p:ph idx="1"/>
          </p:nvPr>
        </p:nvSpPr>
        <p:spPr>
          <a:xfrm>
            <a:off x="704675" y="1065403"/>
            <a:ext cx="10612074" cy="5149132"/>
          </a:xfrm>
        </p:spPr>
        <p:txBody>
          <a:bodyPr>
            <a:normAutofit/>
          </a:bodyPr>
          <a:lstStyle/>
          <a:p>
            <a:pPr marL="457200" lvl="0" indent="-457200">
              <a:buFont typeface="+mj-lt"/>
              <a:buAutoNum type="arabicParenR" startAt="3"/>
            </a:pPr>
            <a:endParaRPr lang="fa-IR" sz="2000" b="1" dirty="0">
              <a:latin typeface="Calibri" panose="020F0502020204030204" pitchFamily="34" charset="0"/>
              <a:cs typeface="B Nazanin" panose="00000400000000000000" pitchFamily="2" charset="-78"/>
            </a:endParaRPr>
          </a:p>
          <a:p>
            <a:pPr marL="0" indent="0">
              <a:buNone/>
            </a:pPr>
            <a:r>
              <a:rPr lang="fa-IR" sz="1900" b="1" dirty="0">
                <a:latin typeface="Calibri" panose="020F0502020204030204" pitchFamily="34" charset="0"/>
                <a:cs typeface="B Nazanin" panose="00000400000000000000" pitchFamily="2" charset="-78"/>
              </a:rPr>
              <a:t>4) ارائه مشوق‌های مالیاتی برای بانک‌های پایبند به معیارهای زیست‌محیطی، اجتماعی و حکمرانی</a:t>
            </a:r>
            <a:endParaRPr lang="en-US" sz="1900" b="1" dirty="0">
              <a:latin typeface="Calibri" panose="020F0502020204030204" pitchFamily="34" charset="0"/>
              <a:cs typeface="B Nazanin" panose="00000400000000000000" pitchFamily="2" charset="-78"/>
            </a:endParaRPr>
          </a:p>
          <a:p>
            <a:pPr lvl="0">
              <a:buFont typeface="Wingdings" panose="05000000000000000000" pitchFamily="2" charset="2"/>
              <a:buChar char="q"/>
            </a:pPr>
            <a:r>
              <a:rPr lang="fa-IR" sz="1900" dirty="0">
                <a:latin typeface="Calibri" panose="020F0502020204030204" pitchFamily="34" charset="0"/>
                <a:cs typeface="B Nazanin" panose="00000400000000000000" pitchFamily="2" charset="-78"/>
              </a:rPr>
              <a:t>ارائه تخفیف‌های مالیاتی به بانک‌هایی که در پروژه‌های معیارهای زیست‌محیطی، اجتماعی و حکمرانی سرمایه‌گذاری می‌کنند.</a:t>
            </a:r>
            <a:endParaRPr lang="en-US" sz="1900" dirty="0">
              <a:latin typeface="Calibri" panose="020F0502020204030204" pitchFamily="34" charset="0"/>
              <a:cs typeface="B Nazanin" panose="00000400000000000000" pitchFamily="2" charset="-78"/>
            </a:endParaRPr>
          </a:p>
          <a:p>
            <a:pPr lvl="0">
              <a:buFont typeface="Wingdings" panose="05000000000000000000" pitchFamily="2" charset="2"/>
              <a:buChar char="q"/>
            </a:pPr>
            <a:r>
              <a:rPr lang="fa-IR" sz="1900" dirty="0">
                <a:latin typeface="Calibri" panose="020F0502020204030204" pitchFamily="34" charset="0"/>
                <a:cs typeface="B Nazanin" panose="00000400000000000000" pitchFamily="2" charset="-78"/>
              </a:rPr>
              <a:t>معافیت مالیاتی برای درآمد حاصل از فعالیت‌های پایدار.</a:t>
            </a:r>
            <a:endParaRPr lang="en-US" sz="1900" dirty="0">
              <a:latin typeface="Calibri" panose="020F0502020204030204" pitchFamily="34" charset="0"/>
              <a:cs typeface="B Nazanin" panose="00000400000000000000" pitchFamily="2" charset="-78"/>
            </a:endParaRPr>
          </a:p>
          <a:p>
            <a:pPr lvl="0">
              <a:buFont typeface="Wingdings" panose="05000000000000000000" pitchFamily="2" charset="2"/>
              <a:buChar char="q"/>
            </a:pPr>
            <a:r>
              <a:rPr lang="fa-IR" sz="1900" dirty="0">
                <a:latin typeface="Calibri" panose="020F0502020204030204" pitchFamily="34" charset="0"/>
                <a:cs typeface="B Nazanin" panose="00000400000000000000" pitchFamily="2" charset="-78"/>
              </a:rPr>
              <a:t>ایجاد صندوق‌های دولتی برای حمایت از پروژه‌های معیارهای زیست‌محیطی، اجتماعی و حکمرانی در صنعت بانکداری</a:t>
            </a:r>
            <a:r>
              <a:rPr lang="fa-IR" sz="2200" dirty="0">
                <a:latin typeface="Calibri" panose="020F0502020204030204" pitchFamily="34" charset="0"/>
                <a:cs typeface="B Nazanin" panose="00000400000000000000" pitchFamily="2" charset="-78"/>
              </a:rPr>
              <a:t>.</a:t>
            </a:r>
          </a:p>
          <a:p>
            <a:pPr marL="0" lvl="0" indent="0">
              <a:buNone/>
            </a:pPr>
            <a:endParaRPr lang="en-US" sz="2200" dirty="0">
              <a:latin typeface="Calibri" panose="020F0502020204030204" pitchFamily="34" charset="0"/>
              <a:cs typeface="B Nazanin" panose="00000400000000000000" pitchFamily="2" charset="-78"/>
            </a:endParaRPr>
          </a:p>
          <a:p>
            <a:pPr marL="0" lvl="0" indent="0">
              <a:buNone/>
            </a:pPr>
            <a:r>
              <a:rPr lang="fa-IR" sz="1900" b="1" dirty="0">
                <a:latin typeface="Calibri" panose="020F0502020204030204" pitchFamily="34" charset="0"/>
                <a:cs typeface="B Nazanin" panose="00000400000000000000" pitchFamily="2" charset="-78"/>
              </a:rPr>
              <a:t>5) آموزش مدیران و کارکنان در زمینه معیارهای زیست‌محیطی، اجتماعی و حکمرانی</a:t>
            </a:r>
            <a:endParaRPr lang="en-US" sz="1900" b="1" dirty="0">
              <a:latin typeface="Calibri" panose="020F0502020204030204" pitchFamily="34" charset="0"/>
              <a:cs typeface="B Nazanin" panose="00000400000000000000" pitchFamily="2" charset="-78"/>
            </a:endParaRPr>
          </a:p>
          <a:p>
            <a:pPr>
              <a:buFont typeface="Wingdings" panose="05000000000000000000" pitchFamily="2" charset="2"/>
              <a:buChar char="q"/>
            </a:pPr>
            <a:r>
              <a:rPr lang="fa-IR" sz="1900" dirty="0">
                <a:latin typeface="Calibri" panose="020F0502020204030204" pitchFamily="34" charset="0"/>
                <a:cs typeface="B Nazanin" panose="00000400000000000000" pitchFamily="2" charset="-78"/>
              </a:rPr>
              <a:t>گنجاندن آموزش‌های معیارهای زیست‌محیطی، اجتماعی و حکمرانی در برنامه‌های آموزشی کارکنان بانک‌ها.</a:t>
            </a:r>
            <a:endParaRPr lang="en-US" sz="1900" dirty="0">
              <a:latin typeface="Calibri" panose="020F0502020204030204" pitchFamily="34" charset="0"/>
              <a:cs typeface="B Nazanin" panose="00000400000000000000" pitchFamily="2" charset="-78"/>
            </a:endParaRPr>
          </a:p>
          <a:p>
            <a:pPr>
              <a:buFont typeface="Wingdings" panose="05000000000000000000" pitchFamily="2" charset="2"/>
              <a:buChar char="q"/>
            </a:pPr>
            <a:r>
              <a:rPr lang="en-US" sz="1900" dirty="0">
                <a:latin typeface="Calibri" panose="020F0502020204030204" pitchFamily="34" charset="0"/>
                <a:cs typeface="B Nazanin" panose="00000400000000000000" pitchFamily="2" charset="-78"/>
              </a:rPr>
              <a:t> </a:t>
            </a:r>
            <a:r>
              <a:rPr lang="fa-IR" sz="1900" dirty="0">
                <a:latin typeface="Calibri" panose="020F0502020204030204" pitchFamily="34" charset="0"/>
                <a:cs typeface="B Nazanin" panose="00000400000000000000" pitchFamily="2" charset="-78"/>
              </a:rPr>
              <a:t>افزایش آگاهی مدیران و کارکنان در مورد اهمیت معیارهای زیست‌محیطی، اجتماعی و حکمرانی.</a:t>
            </a:r>
            <a:endParaRPr lang="en-US" sz="1900" dirty="0">
              <a:latin typeface="Calibri" panose="020F0502020204030204" pitchFamily="34" charset="0"/>
              <a:cs typeface="B Nazanin" panose="00000400000000000000" pitchFamily="2" charset="-78"/>
            </a:endParaRPr>
          </a:p>
          <a:p>
            <a:pPr>
              <a:buFont typeface="Wingdings" panose="05000000000000000000" pitchFamily="2" charset="2"/>
              <a:buChar char="q"/>
            </a:pPr>
            <a:r>
              <a:rPr lang="fa-IR" sz="1900" dirty="0">
                <a:latin typeface="Calibri" panose="020F0502020204030204" pitchFamily="34" charset="0"/>
                <a:cs typeface="B Nazanin" panose="00000400000000000000" pitchFamily="2" charset="-78"/>
              </a:rPr>
              <a:t>ایجاد فرهنگ‌سازمانی مبتنی بر معیارهای زیست‌محیطی، اجتماعی و حکمرانی.</a:t>
            </a:r>
            <a:endParaRPr lang="en-US" sz="1900" dirty="0">
              <a:latin typeface="Calibri" panose="020F0502020204030204" pitchFamily="34" charset="0"/>
              <a:cs typeface="B Nazanin" panose="00000400000000000000" pitchFamily="2" charset="-78"/>
            </a:endParaRPr>
          </a:p>
          <a:p>
            <a:pPr marL="0" indent="0">
              <a:buNone/>
            </a:pPr>
            <a:endParaRPr lang="en-US" dirty="0"/>
          </a:p>
        </p:txBody>
      </p:sp>
      <p:sp>
        <p:nvSpPr>
          <p:cNvPr id="5" name="Slide Number Placeholder 4">
            <a:extLst>
              <a:ext uri="{FF2B5EF4-FFF2-40B4-BE49-F238E27FC236}">
                <a16:creationId xmlns:a16="http://schemas.microsoft.com/office/drawing/2014/main" id="{D98891F3-0B1B-462E-A64A-2806B7A6FD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lang="en-US" sz="1600" dirty="0">
              <a:latin typeface="IPT.Badr" panose="00000400000000000000" pitchFamily="2" charset="2"/>
            </a:endParaRPr>
          </a:p>
        </p:txBody>
      </p:sp>
      <p:pic>
        <p:nvPicPr>
          <p:cNvPr id="8" name="Picture 7">
            <a:extLst>
              <a:ext uri="{FF2B5EF4-FFF2-40B4-BE49-F238E27FC236}">
                <a16:creationId xmlns:a16="http://schemas.microsoft.com/office/drawing/2014/main" id="{3F888CC9-4EAA-4C0E-9B0F-BA6C4AA1AACA}"/>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445214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C67F-AAE3-4C09-B307-10C998CF650C}"/>
              </a:ext>
            </a:extLst>
          </p:cNvPr>
          <p:cNvSpPr>
            <a:spLocks noGrp="1"/>
          </p:cNvSpPr>
          <p:nvPr>
            <p:ph type="title"/>
          </p:nvPr>
        </p:nvSpPr>
        <p:spPr>
          <a:xfrm>
            <a:off x="1066800" y="503340"/>
            <a:ext cx="10058400" cy="503340"/>
          </a:xfrm>
        </p:spPr>
        <p:txBody>
          <a:bodyPr>
            <a:normAutofit/>
          </a:bodyPr>
          <a:lstStyle/>
          <a:p>
            <a:pPr algn="ctr"/>
            <a:r>
              <a:rPr lang="fa-IR" sz="1800" dirty="0">
                <a:cs typeface="B Nazanin Outline" panose="00000400000000000000" pitchFamily="2" charset="-78"/>
              </a:rPr>
              <a:t>پیشنهاد ها(_ادامه....)</a:t>
            </a:r>
            <a:endParaRPr lang="en-US" sz="1800" dirty="0">
              <a:cs typeface="B Nazanin Outline" panose="00000400000000000000" pitchFamily="2" charset="-78"/>
            </a:endParaRPr>
          </a:p>
        </p:txBody>
      </p:sp>
      <p:sp>
        <p:nvSpPr>
          <p:cNvPr id="3" name="Content Placeholder 2">
            <a:extLst>
              <a:ext uri="{FF2B5EF4-FFF2-40B4-BE49-F238E27FC236}">
                <a16:creationId xmlns:a16="http://schemas.microsoft.com/office/drawing/2014/main" id="{95D9F9FC-9A95-4E19-A819-35482664FF1A}"/>
              </a:ext>
            </a:extLst>
          </p:cNvPr>
          <p:cNvSpPr>
            <a:spLocks noGrp="1"/>
          </p:cNvSpPr>
          <p:nvPr>
            <p:ph idx="1"/>
          </p:nvPr>
        </p:nvSpPr>
        <p:spPr>
          <a:xfrm>
            <a:off x="704675" y="1065403"/>
            <a:ext cx="10662408" cy="5149132"/>
          </a:xfrm>
        </p:spPr>
        <p:txBody>
          <a:bodyPr>
            <a:normAutofit/>
          </a:bodyPr>
          <a:lstStyle/>
          <a:p>
            <a:pPr marL="457200" lvl="0" indent="-457200">
              <a:buFont typeface="+mj-lt"/>
              <a:buAutoNum type="arabicParenR" startAt="3"/>
            </a:pPr>
            <a:endParaRPr lang="fa-IR" sz="2000" b="1" dirty="0">
              <a:latin typeface="Calibri" panose="020F0502020204030204" pitchFamily="34" charset="0"/>
              <a:cs typeface="B Nazanin" panose="00000400000000000000" pitchFamily="2" charset="-78"/>
            </a:endParaRPr>
          </a:p>
          <a:p>
            <a:pPr marL="0" indent="0">
              <a:buNone/>
            </a:pPr>
            <a:r>
              <a:rPr lang="fa-IR" sz="2200" b="1" dirty="0">
                <a:latin typeface="Calibri" panose="020F0502020204030204" pitchFamily="34" charset="0"/>
                <a:cs typeface="B Nazanin" panose="00000400000000000000" pitchFamily="2" charset="-78"/>
              </a:rPr>
              <a:t>6) </a:t>
            </a:r>
            <a:r>
              <a:rPr lang="fa-IR" sz="1900" b="1" dirty="0">
                <a:latin typeface="Calibri" panose="020F0502020204030204" pitchFamily="34" charset="0"/>
                <a:cs typeface="B Nazanin" panose="00000400000000000000" pitchFamily="2" charset="-78"/>
              </a:rPr>
              <a:t>استفاده از فناوری نوین برای تسهیل گزارشگری و نظارت بر معیارهای زیست‌محیطی، اجتماعی و حکمرانی </a:t>
            </a:r>
            <a:endParaRPr lang="en-US" sz="1900" b="1" dirty="0">
              <a:latin typeface="Calibri" panose="020F0502020204030204" pitchFamily="34" charset="0"/>
              <a:cs typeface="B Nazanin" panose="00000400000000000000" pitchFamily="2" charset="-78"/>
            </a:endParaRPr>
          </a:p>
          <a:p>
            <a:pPr algn="justLow">
              <a:lnSpc>
                <a:spcPct val="120000"/>
              </a:lnSpc>
              <a:buFont typeface="Wingdings" panose="05000000000000000000" pitchFamily="2" charset="2"/>
              <a:buChar char="q"/>
            </a:pPr>
            <a:r>
              <a:rPr lang="fa-IR" sz="1900" dirty="0">
                <a:latin typeface="Calibri" panose="020F0502020204030204" pitchFamily="34" charset="0"/>
                <a:cs typeface="B Nazanin" panose="00000400000000000000" pitchFamily="2" charset="-78"/>
              </a:rPr>
              <a:t>سرمایه‌گذاری در نرم‌افزارها و ابزارهای دیجیتال برای جمع‌آوری، تجزیه‌وتحلیل و گزارشگری داده‌های معیارهای زیست‌محیطی، اجتماعی و حکمرانی.</a:t>
            </a:r>
            <a:endParaRPr lang="en-US" sz="1900" dirty="0">
              <a:latin typeface="Calibri" panose="020F0502020204030204" pitchFamily="34" charset="0"/>
              <a:cs typeface="B Nazanin" panose="00000400000000000000" pitchFamily="2" charset="-78"/>
            </a:endParaRPr>
          </a:p>
          <a:p>
            <a:pPr algn="justLow">
              <a:lnSpc>
                <a:spcPct val="120000"/>
              </a:lnSpc>
              <a:buFont typeface="Wingdings" panose="05000000000000000000" pitchFamily="2" charset="2"/>
              <a:buChar char="q"/>
            </a:pPr>
            <a:r>
              <a:rPr lang="fa-IR" sz="1900" dirty="0">
                <a:latin typeface="Calibri" panose="020F0502020204030204" pitchFamily="34" charset="0"/>
                <a:cs typeface="B Nazanin" panose="00000400000000000000" pitchFamily="2" charset="-78"/>
              </a:rPr>
              <a:t> استفاده از فناوری بلاک چین برای افزایش شفافیت و امنیت داده‌های معیارهای زیست‌محیطی، اجتماعی و حکمرانی.</a:t>
            </a:r>
            <a:endParaRPr lang="en-US" sz="1900" dirty="0">
              <a:latin typeface="Calibri" panose="020F0502020204030204" pitchFamily="34" charset="0"/>
              <a:cs typeface="B Nazanin" panose="00000400000000000000" pitchFamily="2" charset="-78"/>
            </a:endParaRPr>
          </a:p>
          <a:p>
            <a:pPr algn="justLow">
              <a:lnSpc>
                <a:spcPct val="120000"/>
              </a:lnSpc>
              <a:buFont typeface="Wingdings" panose="05000000000000000000" pitchFamily="2" charset="2"/>
              <a:buChar char="q"/>
            </a:pPr>
            <a:r>
              <a:rPr lang="fa-IR" sz="1900" dirty="0">
                <a:latin typeface="Calibri" panose="020F0502020204030204" pitchFamily="34" charset="0"/>
                <a:cs typeface="B Nazanin" panose="00000400000000000000" pitchFamily="2" charset="-78"/>
              </a:rPr>
              <a:t>توسعه سامانه‌های هوش مصنوعی برای نظارت بر عملکرد معیارهای زیست‌محیطی، اجتماعی و حکمرانی.</a:t>
            </a:r>
          </a:p>
          <a:p>
            <a:pPr marL="0" indent="0" algn="justLow">
              <a:buNone/>
            </a:pPr>
            <a:endParaRPr lang="en-US" sz="3000" dirty="0">
              <a:latin typeface="Calibri" panose="020F0502020204030204" pitchFamily="34" charset="0"/>
              <a:cs typeface="B Nazanin" panose="00000400000000000000" pitchFamily="2" charset="-78"/>
            </a:endParaRPr>
          </a:p>
          <a:p>
            <a:pPr marL="0" indent="0" algn="justLow">
              <a:buNone/>
            </a:pPr>
            <a:r>
              <a:rPr lang="fa-IR" sz="2200" b="1" dirty="0">
                <a:latin typeface="Calibri" panose="020F0502020204030204" pitchFamily="34" charset="0"/>
                <a:cs typeface="B Nazanin" panose="00000400000000000000" pitchFamily="2" charset="-78"/>
              </a:rPr>
              <a:t>7) </a:t>
            </a:r>
            <a:r>
              <a:rPr lang="fa-IR" sz="1900" b="1" dirty="0">
                <a:latin typeface="Calibri" panose="020F0502020204030204" pitchFamily="34" charset="0"/>
                <a:cs typeface="B Nazanin" panose="00000400000000000000" pitchFamily="2" charset="-78"/>
              </a:rPr>
              <a:t>همکاری و اشتراک‌گذاری تجربیات بین بانک‌ها</a:t>
            </a:r>
            <a:endParaRPr lang="en-US" sz="1900" b="1" dirty="0">
              <a:latin typeface="Calibri" panose="020F0502020204030204" pitchFamily="34" charset="0"/>
              <a:cs typeface="B Nazanin" panose="00000400000000000000" pitchFamily="2" charset="-78"/>
            </a:endParaRPr>
          </a:p>
          <a:p>
            <a:pPr lvl="0" algn="justLow">
              <a:lnSpc>
                <a:spcPct val="120000"/>
              </a:lnSpc>
              <a:buFont typeface="Wingdings" panose="05000000000000000000" pitchFamily="2" charset="2"/>
              <a:buChar char="q"/>
            </a:pPr>
            <a:r>
              <a:rPr lang="fa-IR" sz="1900" dirty="0">
                <a:latin typeface="Calibri" panose="020F0502020204030204" pitchFamily="34" charset="0"/>
                <a:cs typeface="B Nazanin" panose="00000400000000000000" pitchFamily="2" charset="-78"/>
              </a:rPr>
              <a:t>تشویق همکاری بین بانک‌ها، نهادهای نظارتی و سازمان‌های غیردولتی در زمینه معیارهای زیست‌محیطی، اجتماعی و حکمرانی.</a:t>
            </a:r>
            <a:endParaRPr lang="en-US" sz="1900" dirty="0">
              <a:latin typeface="Calibri" panose="020F0502020204030204" pitchFamily="34" charset="0"/>
              <a:cs typeface="B Nazanin" panose="00000400000000000000" pitchFamily="2" charset="-78"/>
            </a:endParaRPr>
          </a:p>
          <a:p>
            <a:pPr lvl="0" algn="justLow">
              <a:lnSpc>
                <a:spcPct val="120000"/>
              </a:lnSpc>
              <a:buFont typeface="Wingdings" panose="05000000000000000000" pitchFamily="2" charset="2"/>
              <a:buChar char="q"/>
            </a:pPr>
            <a:r>
              <a:rPr lang="fa-IR" sz="1900" dirty="0">
                <a:latin typeface="Calibri" panose="020F0502020204030204" pitchFamily="34" charset="0"/>
                <a:cs typeface="B Nazanin" panose="00000400000000000000" pitchFamily="2" charset="-78"/>
              </a:rPr>
              <a:t>ایجاد پلتفرم‌های آنلاین برای اشتراک‌گذاری تجربیات و بهترین روش‌ها در زمینه معیارهای زیست‌محیطی، اجتماعی و حکمرانی.</a:t>
            </a:r>
            <a:endParaRPr lang="en-US" sz="1900" dirty="0">
              <a:latin typeface="Calibri" panose="020F0502020204030204" pitchFamily="34" charset="0"/>
              <a:cs typeface="B Nazanin" panose="00000400000000000000" pitchFamily="2" charset="-78"/>
            </a:endParaRPr>
          </a:p>
          <a:p>
            <a:pPr lvl="0" algn="justLow">
              <a:lnSpc>
                <a:spcPct val="120000"/>
              </a:lnSpc>
              <a:buFont typeface="Wingdings" panose="05000000000000000000" pitchFamily="2" charset="2"/>
              <a:buChar char="q"/>
            </a:pPr>
            <a:r>
              <a:rPr lang="fa-IR" sz="1900" dirty="0">
                <a:latin typeface="Calibri" panose="020F0502020204030204" pitchFamily="34" charset="0"/>
                <a:cs typeface="B Nazanin" panose="00000400000000000000" pitchFamily="2" charset="-78"/>
              </a:rPr>
              <a:t>برگزاری کنفرانس‌ها و کارگاه‌های آموزشی برای ترویج معیارهای زیست‌محیطی، اجتماعی و حکمرانی در صنعت بانکداری.</a:t>
            </a:r>
            <a:endParaRPr lang="en-US" sz="1900" dirty="0">
              <a:latin typeface="Calibri" panose="020F0502020204030204" pitchFamily="34" charset="0"/>
              <a:cs typeface="B Nazanin" panose="00000400000000000000" pitchFamily="2" charset="-78"/>
            </a:endParaRPr>
          </a:p>
          <a:p>
            <a:pPr marL="0" indent="0">
              <a:buNone/>
            </a:pPr>
            <a:endParaRPr lang="en-US" dirty="0"/>
          </a:p>
        </p:txBody>
      </p:sp>
      <p:sp>
        <p:nvSpPr>
          <p:cNvPr id="5" name="Slide Number Placeholder 4">
            <a:extLst>
              <a:ext uri="{FF2B5EF4-FFF2-40B4-BE49-F238E27FC236}">
                <a16:creationId xmlns:a16="http://schemas.microsoft.com/office/drawing/2014/main" id="{D98891F3-0B1B-462E-A64A-2806B7A6FD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D44BB-FEB3-4E84-B5D5-AA695934B6F5}" type="slidenum">
              <a:rPr lang="en-US" sz="1600" smtClean="0">
                <a:latin typeface="IPT.Badr" panose="00000400000000000000"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lang="en-US" sz="1600" dirty="0">
              <a:latin typeface="IPT.Badr" panose="00000400000000000000" pitchFamily="2" charset="2"/>
            </a:endParaRPr>
          </a:p>
        </p:txBody>
      </p:sp>
      <p:pic>
        <p:nvPicPr>
          <p:cNvPr id="8" name="Picture 7">
            <a:extLst>
              <a:ext uri="{FF2B5EF4-FFF2-40B4-BE49-F238E27FC236}">
                <a16:creationId xmlns:a16="http://schemas.microsoft.com/office/drawing/2014/main" id="{3F888CC9-4EAA-4C0E-9B0F-BA6C4AA1AACA}"/>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333648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7F31-EDC2-4305-9788-C228B6F18863}"/>
              </a:ext>
            </a:extLst>
          </p:cNvPr>
          <p:cNvSpPr>
            <a:spLocks noGrp="1"/>
          </p:cNvSpPr>
          <p:nvPr>
            <p:ph type="title"/>
          </p:nvPr>
        </p:nvSpPr>
        <p:spPr/>
        <p:txBody>
          <a:bodyPr/>
          <a:lstStyle/>
          <a:p>
            <a:endParaRPr lang="fa-IR"/>
          </a:p>
        </p:txBody>
      </p:sp>
      <p:pic>
        <p:nvPicPr>
          <p:cNvPr id="7" name="Content Placeholder 6">
            <a:extLst>
              <a:ext uri="{FF2B5EF4-FFF2-40B4-BE49-F238E27FC236}">
                <a16:creationId xmlns:a16="http://schemas.microsoft.com/office/drawing/2014/main" id="{79E6B5F8-72CC-4B72-96C8-018A0579B9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B493E186-C4A9-40CD-9FD1-617232437A16}"/>
              </a:ext>
            </a:extLst>
          </p:cNvPr>
          <p:cNvSpPr txBox="1"/>
          <p:nvPr/>
        </p:nvSpPr>
        <p:spPr>
          <a:xfrm>
            <a:off x="3400425" y="1666876"/>
            <a:ext cx="7667625" cy="707886"/>
          </a:xfrm>
          <a:prstGeom prst="rect">
            <a:avLst/>
          </a:prstGeom>
          <a:noFill/>
        </p:spPr>
        <p:txBody>
          <a:bodyPr wrap="square" rtlCol="1">
            <a:spAutoFit/>
          </a:bodyPr>
          <a:lstStyle/>
          <a:p>
            <a:pPr algn="r" rtl="1"/>
            <a:r>
              <a:rPr lang="fa-IR" sz="4000" b="1" dirty="0">
                <a:latin typeface="_MRT_Win2Farsi_1" panose="02000000000000000000" pitchFamily="2" charset="0"/>
                <a:cs typeface="B Nazanin Outline" panose="00000400000000000000" pitchFamily="2" charset="-78"/>
              </a:rPr>
              <a:t>با سپاس از حسن توجه شما عزیزان.</a:t>
            </a:r>
          </a:p>
        </p:txBody>
      </p:sp>
    </p:spTree>
    <p:extLst>
      <p:ext uri="{BB962C8B-B14F-4D97-AF65-F5344CB8AC3E}">
        <p14:creationId xmlns:p14="http://schemas.microsoft.com/office/powerpoint/2010/main" val="29093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248D2-F052-4C49-9BF7-D745D7874218}"/>
              </a:ext>
            </a:extLst>
          </p:cNvPr>
          <p:cNvSpPr>
            <a:spLocks noGrp="1"/>
          </p:cNvSpPr>
          <p:nvPr>
            <p:ph idx="1"/>
          </p:nvPr>
        </p:nvSpPr>
        <p:spPr>
          <a:xfrm>
            <a:off x="628474" y="1095783"/>
            <a:ext cx="11057389" cy="4351338"/>
          </a:xfrm>
        </p:spPr>
        <p:txBody>
          <a:bodyPr>
            <a:normAutofit/>
          </a:bodyPr>
          <a:lstStyle/>
          <a:p>
            <a:pPr marL="0" indent="0" algn="just" rtl="1">
              <a:lnSpc>
                <a:spcPct val="200000"/>
              </a:lnSpc>
              <a:buNone/>
            </a:pPr>
            <a:endParaRPr lang="fa-IR" sz="2000" i="0" u="none" strike="noStrike" dirty="0">
              <a:solidFill>
                <a:srgbClr val="000000"/>
              </a:solidFill>
              <a:effectLst/>
              <a:latin typeface="pbo"/>
              <a:cs typeface="B Nazanin" panose="00000400000000000000" pitchFamily="2" charset="-78"/>
            </a:endParaRPr>
          </a:p>
          <a:p>
            <a:pPr marL="0" indent="0" algn="just">
              <a:lnSpc>
                <a:spcPct val="200000"/>
              </a:lnSpc>
              <a:buNone/>
            </a:pPr>
            <a:r>
              <a:rPr lang="fa-IR" sz="2000" i="0" u="none" strike="noStrike" dirty="0">
                <a:solidFill>
                  <a:srgbClr val="000000"/>
                </a:solidFill>
                <a:effectLst/>
                <a:latin typeface="pbo"/>
                <a:cs typeface="B Nazanin" panose="00000400000000000000" pitchFamily="2" charset="-78"/>
              </a:rPr>
              <a:t>در این مقاله به سه پرسش اصلی پاسخ داده می شود:</a:t>
            </a:r>
          </a:p>
          <a:p>
            <a:pPr marL="0" indent="0" algn="just">
              <a:lnSpc>
                <a:spcPct val="200000"/>
              </a:lnSpc>
              <a:buNone/>
            </a:pPr>
            <a:r>
              <a:rPr lang="fa-IR" sz="2000" dirty="0">
                <a:solidFill>
                  <a:srgbClr val="000000"/>
                </a:solidFill>
                <a:latin typeface="pbo"/>
                <a:cs typeface="B Nazanin" panose="00000400000000000000" pitchFamily="2" charset="-78"/>
              </a:rPr>
              <a:t>1- </a:t>
            </a:r>
            <a:r>
              <a:rPr lang="ar-SA" sz="2000" dirty="0">
                <a:solidFill>
                  <a:srgbClr val="000000"/>
                </a:solidFill>
                <a:latin typeface="pbo"/>
                <a:cs typeface="B Nazanin" panose="00000400000000000000" pitchFamily="2" charset="-78"/>
              </a:rPr>
              <a:t>وضعیت کنونی </a:t>
            </a:r>
            <a:r>
              <a:rPr lang="fa-IR" sz="2000" dirty="0">
                <a:solidFill>
                  <a:srgbClr val="000000"/>
                </a:solidFill>
                <a:latin typeface="pbo"/>
                <a:cs typeface="B Nazanin" panose="00000400000000000000" pitchFamily="2" charset="-78"/>
              </a:rPr>
              <a:t>تطبیق</a:t>
            </a:r>
            <a:r>
              <a:rPr lang="ar-SA" sz="2000" dirty="0">
                <a:solidFill>
                  <a:srgbClr val="000000"/>
                </a:solidFill>
                <a:latin typeface="pbo"/>
                <a:cs typeface="B Nazanin" panose="00000400000000000000" pitchFamily="2" charset="-78"/>
              </a:rPr>
              <a:t> بانک‌ها با شرایط معیارهای زیست‌محیطی، اجتماعی و حکمرانی </a:t>
            </a:r>
            <a:r>
              <a:rPr lang="fa-IR" sz="2000" dirty="0">
                <a:solidFill>
                  <a:srgbClr val="000000"/>
                </a:solidFill>
                <a:latin typeface="pbo"/>
                <a:cs typeface="B Nazanin" panose="00000400000000000000" pitchFamily="2" charset="-78"/>
              </a:rPr>
              <a:t>چگونه است؟</a:t>
            </a:r>
          </a:p>
          <a:p>
            <a:pPr marL="0" indent="0" algn="just">
              <a:lnSpc>
                <a:spcPct val="200000"/>
              </a:lnSpc>
              <a:buNone/>
            </a:pPr>
            <a:r>
              <a:rPr lang="fa-IR" sz="2000" i="0" u="none" strike="noStrike" dirty="0">
                <a:solidFill>
                  <a:srgbClr val="000000"/>
                </a:solidFill>
                <a:effectLst/>
                <a:latin typeface="pbo"/>
                <a:cs typeface="B Nazanin" panose="00000400000000000000" pitchFamily="2" charset="-78"/>
              </a:rPr>
              <a:t>2- </a:t>
            </a:r>
            <a:r>
              <a:rPr lang="ar-SA" sz="2000" dirty="0">
                <a:solidFill>
                  <a:srgbClr val="000000"/>
                </a:solidFill>
                <a:latin typeface="pbo"/>
                <a:cs typeface="B Nazanin" panose="00000400000000000000" pitchFamily="2" charset="-78"/>
              </a:rPr>
              <a:t>چالش‌ها و فرصت‌های</a:t>
            </a:r>
            <a:r>
              <a:rPr lang="fa-IR" sz="2000" dirty="0">
                <a:solidFill>
                  <a:srgbClr val="000000"/>
                </a:solidFill>
                <a:latin typeface="pbo"/>
                <a:cs typeface="B Nazanin" panose="00000400000000000000" pitchFamily="2" charset="-78"/>
              </a:rPr>
              <a:t> پیش رو چه </a:t>
            </a:r>
            <a:r>
              <a:rPr lang="fa-IR" sz="2000" i="0" u="none" strike="noStrike" dirty="0">
                <a:solidFill>
                  <a:srgbClr val="000000"/>
                </a:solidFill>
                <a:effectLst/>
                <a:latin typeface="pbo"/>
                <a:cs typeface="B Nazanin" panose="00000400000000000000" pitchFamily="2" charset="-78"/>
              </a:rPr>
              <a:t>مواردی هستند؟</a:t>
            </a:r>
          </a:p>
          <a:p>
            <a:pPr marL="0" indent="0" algn="just">
              <a:lnSpc>
                <a:spcPct val="200000"/>
              </a:lnSpc>
              <a:buNone/>
            </a:pPr>
            <a:r>
              <a:rPr lang="fa-IR" sz="2000" dirty="0">
                <a:solidFill>
                  <a:srgbClr val="000000"/>
                </a:solidFill>
                <a:latin typeface="pbo"/>
                <a:cs typeface="B Nazanin" panose="00000400000000000000" pitchFamily="2" charset="-78"/>
              </a:rPr>
              <a:t>3-چه راهکارهایی برای تطبیق موثر با این الزامات می توان ارائه نمود؟</a:t>
            </a:r>
            <a:endParaRPr lang="fa-IR" sz="2000" i="0" u="none" strike="noStrike" dirty="0">
              <a:solidFill>
                <a:srgbClr val="000000"/>
              </a:solidFill>
              <a:effectLst/>
              <a:latin typeface="pbo"/>
              <a:cs typeface="B Nazanin" panose="00000400000000000000" pitchFamily="2" charset="-78"/>
            </a:endParaRPr>
          </a:p>
          <a:p>
            <a:pPr marL="0" indent="0" algn="just">
              <a:lnSpc>
                <a:spcPct val="200000"/>
              </a:lnSpc>
              <a:buNone/>
            </a:pPr>
            <a:endParaRPr lang="fa-IR" sz="2000" i="0" u="none" strike="noStrike" dirty="0">
              <a:solidFill>
                <a:srgbClr val="000000"/>
              </a:solidFill>
              <a:effectLst/>
              <a:latin typeface="pbo"/>
              <a:cs typeface="B Nazanin" panose="00000400000000000000" pitchFamily="2" charset="-78"/>
            </a:endParaRPr>
          </a:p>
          <a:p>
            <a:pPr marL="0" indent="0" algn="just">
              <a:lnSpc>
                <a:spcPct val="200000"/>
              </a:lnSpc>
              <a:buNone/>
            </a:pPr>
            <a:endParaRPr lang="en-US" sz="2000" dirty="0">
              <a:cs typeface="B Nazanin" panose="00000400000000000000" pitchFamily="2" charset="-78"/>
            </a:endParaRPr>
          </a:p>
        </p:txBody>
      </p:sp>
      <p:sp>
        <p:nvSpPr>
          <p:cNvPr id="2" name="Slide Number Placeholder 1">
            <a:extLst>
              <a:ext uri="{FF2B5EF4-FFF2-40B4-BE49-F238E27FC236}">
                <a16:creationId xmlns:a16="http://schemas.microsoft.com/office/drawing/2014/main" id="{27D7A604-DB55-43CB-94EE-9AC7BA23BEE2}"/>
              </a:ext>
            </a:extLst>
          </p:cNvPr>
          <p:cNvSpPr>
            <a:spLocks noGrp="1"/>
          </p:cNvSpPr>
          <p:nvPr>
            <p:ph type="sldNum" sz="quarter" idx="12"/>
          </p:nvPr>
        </p:nvSpPr>
        <p:spPr/>
        <p:txBody>
          <a:bodyPr/>
          <a:lstStyle/>
          <a:p>
            <a:pPr rtl="1"/>
            <a:fld id="{626D44BB-FEB3-4E84-B5D5-AA695934B6F5}" type="slidenum">
              <a:rPr lang="en-US" sz="1600" smtClean="0">
                <a:latin typeface="IPT.Badr" panose="00000400000000000000" pitchFamily="2" charset="2"/>
              </a:rPr>
              <a:pPr rtl="1"/>
              <a:t>4</a:t>
            </a:fld>
            <a:endParaRPr lang="en-US" sz="1600" dirty="0">
              <a:latin typeface="IPT.Badr" panose="00000400000000000000" pitchFamily="2" charset="2"/>
            </a:endParaRPr>
          </a:p>
        </p:txBody>
      </p:sp>
      <p:pic>
        <p:nvPicPr>
          <p:cNvPr id="6" name="Picture 5">
            <a:extLst>
              <a:ext uri="{FF2B5EF4-FFF2-40B4-BE49-F238E27FC236}">
                <a16:creationId xmlns:a16="http://schemas.microsoft.com/office/drawing/2014/main" id="{0039A3DC-3E50-4AE9-A2AE-9D5D52A12D00}"/>
              </a:ext>
            </a:extLst>
          </p:cNvPr>
          <p:cNvPicPr>
            <a:picLocks noChangeAspect="1"/>
          </p:cNvPicPr>
          <p:nvPr/>
        </p:nvPicPr>
        <p:blipFill>
          <a:blip r:embed="rId2"/>
          <a:stretch>
            <a:fillRect/>
          </a:stretch>
        </p:blipFill>
        <p:spPr>
          <a:xfrm>
            <a:off x="11606733" y="63047"/>
            <a:ext cx="585267" cy="859611"/>
          </a:xfrm>
          <a:prstGeom prst="rect">
            <a:avLst/>
          </a:prstGeom>
        </p:spPr>
      </p:pic>
      <p:sp>
        <p:nvSpPr>
          <p:cNvPr id="7" name="Title 1">
            <a:extLst>
              <a:ext uri="{FF2B5EF4-FFF2-40B4-BE49-F238E27FC236}">
                <a16:creationId xmlns:a16="http://schemas.microsoft.com/office/drawing/2014/main" id="{5E1C2894-9D15-4C90-8F2F-D9115A79FA31}"/>
              </a:ext>
            </a:extLst>
          </p:cNvPr>
          <p:cNvSpPr>
            <a:spLocks noGrp="1"/>
          </p:cNvSpPr>
          <p:nvPr>
            <p:ph type="title"/>
          </p:nvPr>
        </p:nvSpPr>
        <p:spPr>
          <a:xfrm>
            <a:off x="506137" y="387433"/>
            <a:ext cx="11179727" cy="1046323"/>
          </a:xfrm>
        </p:spPr>
        <p:txBody>
          <a:bodyPr>
            <a:normAutofit/>
          </a:bodyPr>
          <a:lstStyle/>
          <a:p>
            <a:pPr algn="ctr" rtl="1"/>
            <a:r>
              <a:rPr lang="fa-IR" sz="3000" dirty="0">
                <a:cs typeface="B Nazanin Outline" panose="00000400000000000000" pitchFamily="2" charset="-78"/>
              </a:rPr>
              <a:t>پرسش های اصلی </a:t>
            </a:r>
            <a:endParaRPr lang="en-US" sz="3000" dirty="0"/>
          </a:p>
        </p:txBody>
      </p:sp>
    </p:spTree>
    <p:extLst>
      <p:ext uri="{BB962C8B-B14F-4D97-AF65-F5344CB8AC3E}">
        <p14:creationId xmlns:p14="http://schemas.microsoft.com/office/powerpoint/2010/main" val="150614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86AF-462C-4AB0-9CA9-938BFE5E73B8}"/>
              </a:ext>
            </a:extLst>
          </p:cNvPr>
          <p:cNvSpPr>
            <a:spLocks noGrp="1"/>
          </p:cNvSpPr>
          <p:nvPr>
            <p:ph type="title"/>
          </p:nvPr>
        </p:nvSpPr>
        <p:spPr>
          <a:xfrm>
            <a:off x="629174" y="365125"/>
            <a:ext cx="10724626" cy="1325563"/>
          </a:xfrm>
        </p:spPr>
        <p:txBody>
          <a:bodyPr>
            <a:normAutofit/>
          </a:bodyPr>
          <a:lstStyle/>
          <a:p>
            <a:pPr algn="r"/>
            <a:r>
              <a:rPr lang="fa-IR" sz="3000" dirty="0">
                <a:cs typeface="B Nazanin Outline" panose="00000400000000000000" pitchFamily="2" charset="-78"/>
              </a:rPr>
              <a:t>تعاریف و اهمیت معیارهای زیست‌محیطی، اجتماعی و حکمرانی </a:t>
            </a:r>
          </a:p>
        </p:txBody>
      </p:sp>
      <p:sp>
        <p:nvSpPr>
          <p:cNvPr id="3" name="Content Placeholder 2">
            <a:extLst>
              <a:ext uri="{FF2B5EF4-FFF2-40B4-BE49-F238E27FC236}">
                <a16:creationId xmlns:a16="http://schemas.microsoft.com/office/drawing/2014/main" id="{C9C73519-A45A-4B16-A09F-65DF31FC11ED}"/>
              </a:ext>
            </a:extLst>
          </p:cNvPr>
          <p:cNvSpPr>
            <a:spLocks noGrp="1"/>
          </p:cNvSpPr>
          <p:nvPr>
            <p:ph idx="1"/>
          </p:nvPr>
        </p:nvSpPr>
        <p:spPr>
          <a:xfrm>
            <a:off x="974785" y="1459684"/>
            <a:ext cx="10196423" cy="4719139"/>
          </a:xfrm>
        </p:spPr>
        <p:txBody>
          <a:bodyPr>
            <a:normAutofit lnSpcReduction="10000"/>
          </a:bodyPr>
          <a:lstStyle/>
          <a:p>
            <a:pPr marL="0" indent="0" algn="just">
              <a:lnSpc>
                <a:spcPct val="150000"/>
              </a:lnSpc>
              <a:buNone/>
            </a:pPr>
            <a:r>
              <a:rPr lang="fa-IR" sz="2000" dirty="0">
                <a:cs typeface="B Nazanin" panose="00000400000000000000" pitchFamily="2" charset="-78"/>
              </a:rPr>
              <a:t>معیارهای زیست‌محیطی، اجتماعی و حکمرانی به‌عنوان یک چارچوب کلیدی برای ارزیابی تأثیرات اخلاقی و پایداری شرکت‌ها شناخته می‌شوند و از آن معیارها به عنوان سه رکن اصلی پایداری کسب و کار و لازمه توسعه پایدار یاد می شود.</a:t>
            </a:r>
          </a:p>
          <a:p>
            <a:pPr marL="0" indent="0" algn="just">
              <a:lnSpc>
                <a:spcPct val="150000"/>
              </a:lnSpc>
              <a:buNone/>
            </a:pPr>
            <a:r>
              <a:rPr lang="fa-IR" sz="2000" dirty="0">
                <a:cs typeface="B Nazanin" panose="00000400000000000000" pitchFamily="2" charset="-78"/>
              </a:rPr>
              <a:t>توسعه پایدار به معنای پیشرفتی است که نیازهای نسل فعلی را بدون به خطر انداختن توانایی نسل‌های آینده برای برآورده کردن نیازهایشان محقق می‌سازد (کمیته جهانی توسعه و محیط زیست،1987).</a:t>
            </a:r>
          </a:p>
          <a:p>
            <a:pPr marL="0" indent="0" algn="just">
              <a:lnSpc>
                <a:spcPct val="150000"/>
              </a:lnSpc>
              <a:buNone/>
            </a:pPr>
            <a:r>
              <a:rPr lang="fa-IR" sz="2000" dirty="0">
                <a:cs typeface="B Nazanin" panose="00000400000000000000" pitchFamily="2" charset="-78"/>
              </a:rPr>
              <a:t>مفهوم پایداری در دهه 1960 و در واکنش به نگرانی‌ها درباره تخریب محیط‌زیست ناشی از مدیریت ضعیف منابع طبیعی مطرح شد. سازمان همکاری و توسعه اقتصادی  نیز در آن دوره تشکیل شد تا سیاست‌هایی برای رشد اقتصادی پایدار و افزایش استانداردهای زندگی ارائه کند. </a:t>
            </a:r>
          </a:p>
          <a:p>
            <a:pPr marL="0" indent="0" algn="just">
              <a:lnSpc>
                <a:spcPct val="150000"/>
              </a:lnSpc>
              <a:buNone/>
            </a:pPr>
            <a:r>
              <a:rPr lang="fa-IR" sz="2000" dirty="0">
                <a:cs typeface="B Nazanin" panose="00000400000000000000" pitchFamily="2" charset="-78"/>
              </a:rPr>
              <a:t>در سال 1987، کمیسیون برانتلند در گزارش «آینده مشترک ما» پایداری را به‌عنوان توسعه‌ای معرفی کرد که نیازهای فعلی را بدون به خطر انداختن توانایی نسل‌های آینده تأمین می‌کند. این تعریف به‌طور گسترده‌ای پذیرفته‌شده و اساس توسعه پایدار را شکل می‌دهد. در ابتدا، تمرکز بر پایداری محیط‌زیستی بود، اما بعدها جنبه‌های اجتماعی و اقتصادی نیز به آن اضافه شد. </a:t>
            </a:r>
          </a:p>
        </p:txBody>
      </p:sp>
      <p:sp>
        <p:nvSpPr>
          <p:cNvPr id="4" name="Slide Number Placeholder 3">
            <a:extLst>
              <a:ext uri="{FF2B5EF4-FFF2-40B4-BE49-F238E27FC236}">
                <a16:creationId xmlns:a16="http://schemas.microsoft.com/office/drawing/2014/main" id="{1F86AA6F-F2FD-4C59-93F8-A88F4D3987FA}"/>
              </a:ext>
            </a:extLst>
          </p:cNvPr>
          <p:cNvSpPr>
            <a:spLocks noGrp="1"/>
          </p:cNvSpPr>
          <p:nvPr>
            <p:ph type="sldNum" sz="quarter" idx="12"/>
          </p:nvPr>
        </p:nvSpPr>
        <p:spPr>
          <a:xfrm>
            <a:off x="10273034" y="6178823"/>
            <a:ext cx="1463040" cy="256032"/>
          </a:xfrm>
        </p:spPr>
        <p:txBody>
          <a:bodyPr/>
          <a:lstStyle/>
          <a:p>
            <a:pPr rtl="1"/>
            <a:fld id="{626D44BB-FEB3-4E84-B5D5-AA695934B6F5}" type="slidenum">
              <a:rPr lang="en-US" sz="1600" smtClean="0">
                <a:latin typeface="IPT.Badr" panose="00000400000000000000" pitchFamily="2" charset="2"/>
              </a:rPr>
              <a:pPr rtl="1"/>
              <a:t>5</a:t>
            </a:fld>
            <a:endParaRPr lang="en-US" sz="1600" dirty="0">
              <a:latin typeface="IPT.Badr" panose="00000400000000000000" pitchFamily="2" charset="2"/>
            </a:endParaRPr>
          </a:p>
        </p:txBody>
      </p:sp>
      <p:pic>
        <p:nvPicPr>
          <p:cNvPr id="10" name="Picture 9">
            <a:extLst>
              <a:ext uri="{FF2B5EF4-FFF2-40B4-BE49-F238E27FC236}">
                <a16:creationId xmlns:a16="http://schemas.microsoft.com/office/drawing/2014/main" id="{D2AAF773-E771-4E13-8FA8-E7EFF8189E73}"/>
              </a:ext>
            </a:extLst>
          </p:cNvPr>
          <p:cNvPicPr>
            <a:picLocks noChangeAspect="1"/>
          </p:cNvPicPr>
          <p:nvPr/>
        </p:nvPicPr>
        <p:blipFill>
          <a:blip r:embed="rId2"/>
          <a:stretch>
            <a:fillRect/>
          </a:stretch>
        </p:blipFill>
        <p:spPr>
          <a:xfrm>
            <a:off x="11606733" y="0"/>
            <a:ext cx="585267" cy="859611"/>
          </a:xfrm>
          <a:prstGeom prst="rect">
            <a:avLst/>
          </a:prstGeom>
        </p:spPr>
      </p:pic>
    </p:spTree>
    <p:extLst>
      <p:ext uri="{BB962C8B-B14F-4D97-AF65-F5344CB8AC3E}">
        <p14:creationId xmlns:p14="http://schemas.microsoft.com/office/powerpoint/2010/main" val="146112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A0DB-FD04-45DE-A87D-68FE252B5D23}"/>
              </a:ext>
            </a:extLst>
          </p:cNvPr>
          <p:cNvSpPr>
            <a:spLocks noGrp="1"/>
          </p:cNvSpPr>
          <p:nvPr>
            <p:ph type="title"/>
          </p:nvPr>
        </p:nvSpPr>
        <p:spPr>
          <a:xfrm>
            <a:off x="431321" y="642594"/>
            <a:ext cx="11084943" cy="557032"/>
          </a:xfrm>
        </p:spPr>
        <p:txBody>
          <a:bodyPr>
            <a:normAutofit fontScale="90000"/>
          </a:bodyPr>
          <a:lstStyle/>
          <a:p>
            <a:pPr algn="ctr" rtl="1">
              <a:lnSpc>
                <a:spcPct val="107000"/>
              </a:lnSpc>
              <a:spcAft>
                <a:spcPts val="0"/>
              </a:spcAft>
            </a:pPr>
            <a:r>
              <a:rPr lang="ar-SA" sz="2000" dirty="0">
                <a:cs typeface="B Nazanin Outline" panose="00000400000000000000" pitchFamily="2" charset="-78"/>
              </a:rPr>
              <a:t>شاخص‌های زیرمجموعه ابعاد گزارشگری زیست‌محیطی، اجتماعی و راهبری شرکتی</a:t>
            </a:r>
            <a:br>
              <a:rPr lang="en-US" sz="1600" b="1" kern="1200" dirty="0">
                <a:solidFill>
                  <a:srgbClr val="000000"/>
                </a:solidFill>
                <a:latin typeface="pbo"/>
                <a:ea typeface="+mn-ea"/>
                <a:cs typeface="B Nazanin" panose="00000400000000000000" pitchFamily="2" charset="-78"/>
              </a:rPr>
            </a:br>
            <a:endParaRPr lang="en-US" sz="1600" kern="1200" dirty="0">
              <a:solidFill>
                <a:srgbClr val="000000"/>
              </a:solidFill>
              <a:latin typeface="pbo"/>
              <a:ea typeface="+mn-ea"/>
              <a:cs typeface="B Nazanin" panose="00000400000000000000" pitchFamily="2" charset="-78"/>
            </a:endParaRPr>
          </a:p>
        </p:txBody>
      </p:sp>
      <p:graphicFrame>
        <p:nvGraphicFramePr>
          <p:cNvPr id="5" name="Content Placeholder 4">
            <a:extLst>
              <a:ext uri="{FF2B5EF4-FFF2-40B4-BE49-F238E27FC236}">
                <a16:creationId xmlns:a16="http://schemas.microsoft.com/office/drawing/2014/main" id="{4B35DC08-8431-4E08-BAFC-9DD107900D89}"/>
              </a:ext>
            </a:extLst>
          </p:cNvPr>
          <p:cNvGraphicFramePr>
            <a:graphicFrameLocks noGrp="1"/>
          </p:cNvGraphicFramePr>
          <p:nvPr>
            <p:ph idx="1"/>
            <p:extLst>
              <p:ext uri="{D42A27DB-BD31-4B8C-83A1-F6EECF244321}">
                <p14:modId xmlns:p14="http://schemas.microsoft.com/office/powerpoint/2010/main" val="330636054"/>
              </p:ext>
            </p:extLst>
          </p:nvPr>
        </p:nvGraphicFramePr>
        <p:xfrm>
          <a:off x="1828800" y="1350628"/>
          <a:ext cx="8372212" cy="4655888"/>
        </p:xfrm>
        <a:graphic>
          <a:graphicData uri="http://schemas.openxmlformats.org/drawingml/2006/table">
            <a:tbl>
              <a:tblPr rtl="1" firstRow="1" firstCol="1" bandRow="1">
                <a:tableStyleId>{5940675A-B579-460E-94D1-54222C63F5DA}</a:tableStyleId>
              </a:tblPr>
              <a:tblGrid>
                <a:gridCol w="2760205">
                  <a:extLst>
                    <a:ext uri="{9D8B030D-6E8A-4147-A177-3AD203B41FA5}">
                      <a16:colId xmlns:a16="http://schemas.microsoft.com/office/drawing/2014/main" val="3414773911"/>
                    </a:ext>
                  </a:extLst>
                </a:gridCol>
                <a:gridCol w="2891827">
                  <a:extLst>
                    <a:ext uri="{9D8B030D-6E8A-4147-A177-3AD203B41FA5}">
                      <a16:colId xmlns:a16="http://schemas.microsoft.com/office/drawing/2014/main" val="3402993311"/>
                    </a:ext>
                  </a:extLst>
                </a:gridCol>
                <a:gridCol w="2720180">
                  <a:extLst>
                    <a:ext uri="{9D8B030D-6E8A-4147-A177-3AD203B41FA5}">
                      <a16:colId xmlns:a16="http://schemas.microsoft.com/office/drawing/2014/main" val="3123769421"/>
                    </a:ext>
                  </a:extLst>
                </a:gridCol>
              </a:tblGrid>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شاخص‌های راهبری شرکتی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solidFill>
                      <a:srgbClr val="FFC000"/>
                    </a:solidFill>
                  </a:tcP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شاخص‌های زیست‌محیطی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solidFill>
                      <a:srgbClr val="FFC000"/>
                    </a:solidFill>
                  </a:tcP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شاخص‌های اجتماعی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solidFill>
                      <a:srgbClr val="FFC000"/>
                    </a:solidFill>
                  </a:tcPr>
                </a:tc>
                <a:extLst>
                  <a:ext uri="{0D108BD9-81ED-4DB2-BD59-A6C34878D82A}">
                    <a16:rowId xmlns:a16="http://schemas.microsoft.com/office/drawing/2014/main" val="2901021354"/>
                  </a:ext>
                </a:extLst>
              </a:tr>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رعایت حقوق سهامداران</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آلایندگی و آلودگی، ضایعات</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سلامت و امنیت و بهره‌وری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691503904"/>
                  </a:ext>
                </a:extLst>
              </a:tr>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کمیته‌ها</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انرژی، بهره‌وری، آب</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حقوق نیروی کار</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3876428768"/>
                  </a:ext>
                </a:extLst>
              </a:tr>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مدیریت ریسک</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تنوع زیستی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ادراک اجتماعی ذینفعان</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4019681179"/>
                  </a:ext>
                </a:extLst>
              </a:tr>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جبران عملکرد</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تغییر آب‌وهوا</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سلامت تولید</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392784992"/>
                  </a:ext>
                </a:extLst>
              </a:tr>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اخلاق و اصول رفتاری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ارزیابی ریسک محیطی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عدم تبعیض و شمول اجتماعی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2447202380"/>
                  </a:ext>
                </a:extLst>
              </a:tr>
              <a:tr h="581986">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شفاف‌سازی راهبری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مسائل خدمات و زنجیره تأمین</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مسائل اجتماعی مشتریان و زنجیره تأمین</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1297771945"/>
                  </a:ext>
                </a:extLst>
              </a:tr>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تطبیق با قوانین</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آموزش محیطی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رعایت اصول حقوق بشر</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1304743832"/>
                  </a:ext>
                </a:extLst>
              </a:tr>
              <a:tr h="290993">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ترکیب هیئت‌مدیره</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سیستم مدیریت محیطی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توسعه اجتماعی و بشردوستی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3647909764"/>
                  </a:ext>
                </a:extLst>
              </a:tr>
              <a:tr h="581986">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مدیریت ریسک سرمایه‌گذاری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شفاف‌سازی محیطی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tc>
                  <a:txBody>
                    <a:bodyPr/>
                    <a:lstStyle/>
                    <a:p>
                      <a:pPr algn="ctr" rtl="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سرمایه‌گذاری مسئولیت اجتماعی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954459886"/>
                  </a:ext>
                </a:extLst>
              </a:tr>
              <a:tr h="581986">
                <a:tc rowSpan="3" gridSpan="2">
                  <a:txBody>
                    <a:bodyPr/>
                    <a:lstStyle/>
                    <a:p>
                      <a:pPr algn="r" rtl="1">
                        <a:lnSpc>
                          <a:spcPct val="107000"/>
                        </a:lnSpc>
                        <a:spcAft>
                          <a:spcPts val="0"/>
                        </a:spcAft>
                      </a:pPr>
                      <a:r>
                        <a:rPr lang="fa-IR" sz="1400" kern="1200" dirty="0">
                          <a:solidFill>
                            <a:srgbClr val="000000"/>
                          </a:solidFill>
                          <a:latin typeface="pbo"/>
                          <a:ea typeface="+mn-ea"/>
                          <a:cs typeface="B Nazanin" panose="00000400000000000000" pitchFamily="2" charset="-78"/>
                        </a:rPr>
                        <a:t>م</a:t>
                      </a:r>
                      <a:r>
                        <a:rPr lang="ar-SA" sz="1400" kern="1200" dirty="0">
                          <a:solidFill>
                            <a:srgbClr val="000000"/>
                          </a:solidFill>
                          <a:latin typeface="pbo"/>
                          <a:ea typeface="+mn-ea"/>
                          <a:cs typeface="B Nazanin" panose="00000400000000000000" pitchFamily="2" charset="-78"/>
                        </a:rPr>
                        <a:t>نبع: فخاری و همکاران (1396)</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lnL w="12700" cmpd="sng">
                      <a:noFill/>
                    </a:lnL>
                    <a:lnB w="12700" cmpd="sng">
                      <a:noFill/>
                    </a:lnB>
                  </a:tcPr>
                </a:tc>
                <a:tc rowSpan="3" hMerge="1">
                  <a:txBody>
                    <a:bodyPr/>
                    <a:lstStyle/>
                    <a:p>
                      <a:endParaRPr lang="en-US"/>
                    </a:p>
                  </a:txBody>
                  <a:tcPr/>
                </a:tc>
                <a:tc>
                  <a:txBody>
                    <a:bodyPr/>
                    <a:lstStyle/>
                    <a:p>
                      <a:pPr marL="0" algn="ctr" defTabSz="914400" rtl="1" eaLnBrk="1" latinLnBrk="0" hangingPunct="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حفظ نام تجاری و رفتار ضد رقابتی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4265697076"/>
                  </a:ext>
                </a:extLst>
              </a:tr>
              <a:tr h="290993">
                <a:tc gridSpan="2" vMerge="1">
                  <a:txBody>
                    <a:bodyPr/>
                    <a:lstStyle/>
                    <a:p>
                      <a:endParaRPr lang="en-US"/>
                    </a:p>
                  </a:txBody>
                  <a:tcPr/>
                </a:tc>
                <a:tc hMerge="1" vMerge="1">
                  <a:txBody>
                    <a:bodyPr/>
                    <a:lstStyle/>
                    <a:p>
                      <a:endParaRPr lang="en-US"/>
                    </a:p>
                  </a:txBody>
                  <a:tcPr/>
                </a:tc>
                <a:tc>
                  <a:txBody>
                    <a:bodyPr/>
                    <a:lstStyle/>
                    <a:p>
                      <a:pPr marL="0" algn="ctr" defTabSz="914400" rtl="1" eaLnBrk="1" latinLnBrk="0" hangingPunct="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یادگیری و آموزش اجتماعی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4077623347"/>
                  </a:ext>
                </a:extLst>
              </a:tr>
              <a:tr h="290993">
                <a:tc gridSpan="2" vMerge="1">
                  <a:txBody>
                    <a:bodyPr/>
                    <a:lstStyle/>
                    <a:p>
                      <a:endParaRPr lang="en-US"/>
                    </a:p>
                  </a:txBody>
                  <a:tcPr/>
                </a:tc>
                <a:tc hMerge="1" vMerge="1">
                  <a:txBody>
                    <a:bodyPr/>
                    <a:lstStyle/>
                    <a:p>
                      <a:endParaRPr lang="en-US"/>
                    </a:p>
                  </a:txBody>
                  <a:tcPr/>
                </a:tc>
                <a:tc>
                  <a:txBody>
                    <a:bodyPr/>
                    <a:lstStyle/>
                    <a:p>
                      <a:pPr marL="0" algn="ctr" defTabSz="914400" rtl="1" eaLnBrk="1" latinLnBrk="0" hangingPunct="1">
                        <a:lnSpc>
                          <a:spcPct val="107000"/>
                        </a:lnSpc>
                        <a:spcAft>
                          <a:spcPts val="0"/>
                        </a:spcAft>
                      </a:pPr>
                      <a:r>
                        <a:rPr lang="ar-SA" sz="1400" b="1" kern="1200" cap="none" spc="0" baseline="0" dirty="0">
                          <a:solidFill>
                            <a:srgbClr val="000000"/>
                          </a:solidFill>
                          <a:effectLst/>
                          <a:latin typeface="pbo"/>
                          <a:ea typeface="+mn-ea"/>
                          <a:cs typeface="B Nazanin" panose="00000400000000000000" pitchFamily="2" charset="-78"/>
                        </a:rPr>
                        <a:t>شفاف‌سازی اجتماعی</a:t>
                      </a:r>
                      <a:endParaRPr lang="en-US" sz="1400" b="1" kern="1200" cap="none" spc="0" baseline="0" dirty="0">
                        <a:solidFill>
                          <a:srgbClr val="000000"/>
                        </a:solidFill>
                        <a:effectLst/>
                        <a:latin typeface="pbo"/>
                        <a:ea typeface="+mn-ea"/>
                        <a:cs typeface="B Nazanin" panose="00000400000000000000" pitchFamily="2" charset="-78"/>
                      </a:endParaRPr>
                    </a:p>
                  </a:txBody>
                  <a:tcPr marL="68580" marR="68580" marT="0" marB="0" anchor="ctr"/>
                </a:tc>
                <a:extLst>
                  <a:ext uri="{0D108BD9-81ED-4DB2-BD59-A6C34878D82A}">
                    <a16:rowId xmlns:a16="http://schemas.microsoft.com/office/drawing/2014/main" val="3312073261"/>
                  </a:ext>
                </a:extLst>
              </a:tr>
            </a:tbl>
          </a:graphicData>
        </a:graphic>
      </p:graphicFrame>
      <p:sp>
        <p:nvSpPr>
          <p:cNvPr id="4" name="Slide Number Placeholder 3">
            <a:extLst>
              <a:ext uri="{FF2B5EF4-FFF2-40B4-BE49-F238E27FC236}">
                <a16:creationId xmlns:a16="http://schemas.microsoft.com/office/drawing/2014/main" id="{412D00DC-CF7D-4982-9A51-0FC6C6E20688}"/>
              </a:ext>
            </a:extLst>
          </p:cNvPr>
          <p:cNvSpPr>
            <a:spLocks noGrp="1"/>
          </p:cNvSpPr>
          <p:nvPr>
            <p:ph type="sldNum" sz="quarter" idx="12"/>
          </p:nvPr>
        </p:nvSpPr>
        <p:spPr/>
        <p:txBody>
          <a:bodyPr/>
          <a:lstStyle/>
          <a:p>
            <a:pPr rtl="1"/>
            <a:fld id="{626D44BB-FEB3-4E84-B5D5-AA695934B6F5}" type="slidenum">
              <a:rPr lang="en-US" sz="1600" smtClean="0">
                <a:latin typeface="IPT.Badr" panose="00000400000000000000" pitchFamily="2" charset="2"/>
              </a:rPr>
              <a:pPr rtl="1"/>
              <a:t>6</a:t>
            </a:fld>
            <a:endParaRPr lang="en-US" sz="1600" dirty="0">
              <a:latin typeface="IPT.Badr" panose="00000400000000000000" pitchFamily="2" charset="2"/>
            </a:endParaRPr>
          </a:p>
        </p:txBody>
      </p:sp>
      <p:pic>
        <p:nvPicPr>
          <p:cNvPr id="6" name="Picture 5">
            <a:extLst>
              <a:ext uri="{FF2B5EF4-FFF2-40B4-BE49-F238E27FC236}">
                <a16:creationId xmlns:a16="http://schemas.microsoft.com/office/drawing/2014/main" id="{E5C75E6A-B5B0-4276-B7E3-6DD9726598A1}"/>
              </a:ext>
            </a:extLst>
          </p:cNvPr>
          <p:cNvPicPr>
            <a:picLocks noChangeAspect="1"/>
          </p:cNvPicPr>
          <p:nvPr/>
        </p:nvPicPr>
        <p:blipFill>
          <a:blip r:embed="rId2"/>
          <a:stretch>
            <a:fillRect/>
          </a:stretch>
        </p:blipFill>
        <p:spPr>
          <a:xfrm>
            <a:off x="11606733" y="6292"/>
            <a:ext cx="585267" cy="859611"/>
          </a:xfrm>
          <a:prstGeom prst="rect">
            <a:avLst/>
          </a:prstGeom>
        </p:spPr>
      </p:pic>
    </p:spTree>
    <p:extLst>
      <p:ext uri="{BB962C8B-B14F-4D97-AF65-F5344CB8AC3E}">
        <p14:creationId xmlns:p14="http://schemas.microsoft.com/office/powerpoint/2010/main" val="409327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A866D-1BD3-4B14-952E-942A3AF8DB99}"/>
              </a:ext>
            </a:extLst>
          </p:cNvPr>
          <p:cNvSpPr>
            <a:spLocks noGrp="1"/>
          </p:cNvSpPr>
          <p:nvPr>
            <p:ph idx="1"/>
          </p:nvPr>
        </p:nvSpPr>
        <p:spPr>
          <a:xfrm>
            <a:off x="805343" y="1243969"/>
            <a:ext cx="10537971" cy="5098582"/>
          </a:xfrm>
        </p:spPr>
        <p:txBody>
          <a:bodyPr>
            <a:normAutofit/>
          </a:bodyPr>
          <a:lstStyle/>
          <a:p>
            <a:pPr algn="justLow">
              <a:buFont typeface="Wingdings" panose="05000000000000000000" pitchFamily="2" charset="2"/>
              <a:buChar char="q"/>
            </a:pPr>
            <a:r>
              <a:rPr lang="fa-IR" sz="1900" b="1" dirty="0">
                <a:cs typeface="B Nazanin" panose="00000400000000000000" pitchFamily="2" charset="-78"/>
              </a:rPr>
              <a:t>ب</a:t>
            </a:r>
            <a:r>
              <a:rPr lang="ar-SA" sz="1900" b="1" dirty="0">
                <a:cs typeface="B Nazanin" panose="00000400000000000000" pitchFamily="2" charset="-78"/>
              </a:rPr>
              <a:t>هبود شهرت برند</a:t>
            </a:r>
            <a:endParaRPr lang="en-US" sz="1900" b="1" dirty="0">
              <a:cs typeface="B Nazanin" panose="00000400000000000000" pitchFamily="2" charset="-78"/>
            </a:endParaRPr>
          </a:p>
          <a:p>
            <a:pPr marL="0" indent="0" algn="justLow">
              <a:buNone/>
            </a:pPr>
            <a:r>
              <a:rPr lang="ar-SA" sz="1900" dirty="0">
                <a:cs typeface="B Nazanin" panose="00000400000000000000" pitchFamily="2" charset="-78"/>
              </a:rPr>
              <a:t>شرکت‌هایی که فاکتورهای معیارهای زیست‌محیطی، اجتماعی و حکمرانی را در اولویت قرار می‌دهند، توسط مشتریان مسئولیت‌پذیرتر و اخلاقی‌تر تلقی می‌شوند. </a:t>
            </a:r>
            <a:endParaRPr lang="en-US" sz="1900" dirty="0">
              <a:cs typeface="B Nazanin" panose="00000400000000000000" pitchFamily="2" charset="-78"/>
            </a:endParaRPr>
          </a:p>
          <a:p>
            <a:pPr algn="justLow">
              <a:buFont typeface="Wingdings" panose="05000000000000000000" pitchFamily="2" charset="2"/>
              <a:buChar char="q"/>
            </a:pPr>
            <a:r>
              <a:rPr lang="ar-SA" sz="1900" b="1" dirty="0">
                <a:cs typeface="B Nazanin" panose="00000400000000000000" pitchFamily="2" charset="-78"/>
              </a:rPr>
              <a:t>افزایش اعتماد سرمایه‌گذاران</a:t>
            </a:r>
            <a:endParaRPr lang="en-US" sz="1900" b="1" dirty="0">
              <a:cs typeface="B Nazanin" panose="00000400000000000000" pitchFamily="2" charset="-78"/>
            </a:endParaRPr>
          </a:p>
          <a:p>
            <a:pPr marL="0" indent="0" algn="justLow">
              <a:lnSpc>
                <a:spcPct val="110000"/>
              </a:lnSpc>
              <a:buNone/>
            </a:pPr>
            <a:r>
              <a:rPr lang="ar-SA" sz="1900" dirty="0">
                <a:cs typeface="B Nazanin" panose="00000400000000000000" pitchFamily="2" charset="-78"/>
              </a:rPr>
              <a:t>سرمایه‌گذاران فردی و نهادی، فعالانه به دنبال شرکت‌هایی می‌گردند که به عوامل معیارهای زیست‌محیطی، اجتماعی و حکمرانی پایبند باشند و از آن‌هایی که رعایت نمی‌کنند، اجتناب می‌کنند. درنتیجه، شرکت‌های مالی که ملاحظات معیارهای زیست‌محیطی، اجتماعی و حکمرانی را در عملیات خود لحاظ می‌کنند، دسترسی بیشتری به سرمایه‌دارند. از طرفی حاکمیت شرکتی به ساختار، شفافیت، مسئولیت‌پذیری، عدالت و حقوق ذینفعان درون و خارج شرکت کمک می‌کند. حکمرانی خوب به سهامداران، به‌ویژه سهامداران اقلیت، اطمینان می‌دهد که حقوق و منافع آن‌ها در تصمیم‌گیری‌ها و عملکرد شرکت رعایت می‌شود</a:t>
            </a:r>
            <a:r>
              <a:rPr lang="en-US" sz="1900" dirty="0">
                <a:cs typeface="B Nazanin" panose="00000400000000000000" pitchFamily="2" charset="-78"/>
              </a:rPr>
              <a:t>.</a:t>
            </a:r>
          </a:p>
          <a:p>
            <a:pPr lvl="0" algn="justLow">
              <a:buFont typeface="Wingdings" panose="05000000000000000000" pitchFamily="2" charset="2"/>
              <a:buChar char="q"/>
            </a:pPr>
            <a:r>
              <a:rPr lang="ar-SA" sz="1900" b="1" dirty="0">
                <a:cs typeface="B Nazanin" panose="00000400000000000000" pitchFamily="2" charset="-78"/>
              </a:rPr>
              <a:t>افزایش وفاداری مشتری</a:t>
            </a:r>
            <a:endParaRPr lang="en-US" sz="1900" b="1" dirty="0">
              <a:cs typeface="B Nazanin" panose="00000400000000000000" pitchFamily="2" charset="-78"/>
            </a:endParaRPr>
          </a:p>
          <a:p>
            <a:pPr marL="0" indent="0" algn="justLow">
              <a:buNone/>
            </a:pPr>
            <a:r>
              <a:rPr lang="ar-SA" sz="1900" dirty="0">
                <a:cs typeface="B Nazanin" panose="00000400000000000000" pitchFamily="2" charset="-78"/>
              </a:rPr>
              <a:t>مشتریانی که به مسئولیت اجتماعی و زیست‌محیطی اهمیت می‌دهند ترجیح می‌دهند با شرکت‌هایی که از ارزش‌های آن‌ها حمایت می‌کنند، تجارت کنند. گنجاندن ملاحظات معیارهای زیست‌محیطی، اجتماعی و حکمرانی در عملیات یک ترفند ویژه برای جذب و حفظ این مشتریان است</a:t>
            </a:r>
            <a:r>
              <a:rPr lang="ar-SA" sz="2200" dirty="0">
                <a:cs typeface="B Nazanin" panose="00000400000000000000" pitchFamily="2" charset="-78"/>
              </a:rPr>
              <a:t>.</a:t>
            </a:r>
            <a:endParaRPr lang="en-US" sz="2200" dirty="0">
              <a:cs typeface="B Nazanin" panose="00000400000000000000" pitchFamily="2" charset="-78"/>
            </a:endParaRPr>
          </a:p>
          <a:p>
            <a:pPr marL="0" indent="0">
              <a:buNone/>
            </a:pPr>
            <a:endParaRPr lang="en-US" dirty="0"/>
          </a:p>
        </p:txBody>
      </p:sp>
      <p:sp>
        <p:nvSpPr>
          <p:cNvPr id="5" name="Slide Number Placeholder 4">
            <a:extLst>
              <a:ext uri="{FF2B5EF4-FFF2-40B4-BE49-F238E27FC236}">
                <a16:creationId xmlns:a16="http://schemas.microsoft.com/office/drawing/2014/main" id="{477A39C4-A42F-4930-8DD7-B6494FB0AD24}"/>
              </a:ext>
            </a:extLst>
          </p:cNvPr>
          <p:cNvSpPr>
            <a:spLocks noGrp="1"/>
          </p:cNvSpPr>
          <p:nvPr>
            <p:ph type="sldNum" sz="quarter" idx="12"/>
          </p:nvPr>
        </p:nvSpPr>
        <p:spPr>
          <a:xfrm>
            <a:off x="10281423" y="6183758"/>
            <a:ext cx="1463040" cy="256032"/>
          </a:xfrm>
        </p:spPr>
        <p:txBody>
          <a:bodyPr/>
          <a:lstStyle/>
          <a:p>
            <a:pPr rtl="1"/>
            <a:fld id="{626D44BB-FEB3-4E84-B5D5-AA695934B6F5}" type="slidenum">
              <a:rPr lang="en-US" sz="1600" smtClean="0">
                <a:latin typeface="IPT.Badr" panose="00000400000000000000" pitchFamily="2" charset="2"/>
              </a:rPr>
              <a:pPr rtl="1"/>
              <a:t>7</a:t>
            </a:fld>
            <a:endParaRPr lang="en-US" sz="1600" dirty="0">
              <a:latin typeface="IPT.Badr" panose="00000400000000000000" pitchFamily="2" charset="2"/>
            </a:endParaRPr>
          </a:p>
        </p:txBody>
      </p:sp>
      <p:pic>
        <p:nvPicPr>
          <p:cNvPr id="2" name="Picture 1">
            <a:extLst>
              <a:ext uri="{FF2B5EF4-FFF2-40B4-BE49-F238E27FC236}">
                <a16:creationId xmlns:a16="http://schemas.microsoft.com/office/drawing/2014/main" id="{1ADBA01F-ED7A-4BCF-A2BD-9AAB8AE980E1}"/>
              </a:ext>
            </a:extLst>
          </p:cNvPr>
          <p:cNvPicPr>
            <a:picLocks noChangeAspect="1"/>
          </p:cNvPicPr>
          <p:nvPr/>
        </p:nvPicPr>
        <p:blipFill>
          <a:blip r:embed="rId2"/>
          <a:stretch>
            <a:fillRect/>
          </a:stretch>
        </p:blipFill>
        <p:spPr>
          <a:xfrm>
            <a:off x="11606733" y="0"/>
            <a:ext cx="585267" cy="859611"/>
          </a:xfrm>
          <a:prstGeom prst="rect">
            <a:avLst/>
          </a:prstGeom>
        </p:spPr>
      </p:pic>
      <p:sp>
        <p:nvSpPr>
          <p:cNvPr id="4" name="TextBox 3">
            <a:extLst>
              <a:ext uri="{FF2B5EF4-FFF2-40B4-BE49-F238E27FC236}">
                <a16:creationId xmlns:a16="http://schemas.microsoft.com/office/drawing/2014/main" id="{72A915AF-1843-4A19-B1B3-6B4850857E4A}"/>
              </a:ext>
            </a:extLst>
          </p:cNvPr>
          <p:cNvSpPr txBox="1"/>
          <p:nvPr/>
        </p:nvSpPr>
        <p:spPr>
          <a:xfrm>
            <a:off x="1066800" y="746620"/>
            <a:ext cx="10208004" cy="400110"/>
          </a:xfrm>
          <a:prstGeom prst="rect">
            <a:avLst/>
          </a:prstGeom>
          <a:noFill/>
        </p:spPr>
        <p:txBody>
          <a:bodyPr wrap="square" rtlCol="0">
            <a:spAutoFit/>
          </a:bodyPr>
          <a:lstStyle/>
          <a:p>
            <a:pPr algn="ctr"/>
            <a:r>
              <a:rPr lang="ar-SA" sz="2000" dirty="0">
                <a:solidFill>
                  <a:schemeClr val="tx1">
                    <a:lumMod val="85000"/>
                    <a:lumOff val="15000"/>
                  </a:schemeClr>
                </a:solidFill>
                <a:latin typeface="+mj-lt"/>
                <a:cs typeface="B Nazanin Outline" panose="00000400000000000000" pitchFamily="2" charset="-78"/>
              </a:rPr>
              <a:t>مزیت هاي کلیدی ادغام معیارهای زیست‌محیطی، اجتماعی و حکمرانی در خدمات بانکی و مالی</a:t>
            </a:r>
            <a:endParaRPr lang="en-US" sz="2000" dirty="0">
              <a:solidFill>
                <a:schemeClr val="tx1">
                  <a:lumMod val="85000"/>
                  <a:lumOff val="15000"/>
                </a:schemeClr>
              </a:solidFill>
              <a:latin typeface="+mj-lt"/>
              <a:cs typeface="B Nazanin Outline" panose="00000400000000000000" pitchFamily="2" charset="-78"/>
            </a:endParaRPr>
          </a:p>
        </p:txBody>
      </p:sp>
    </p:spTree>
    <p:extLst>
      <p:ext uri="{BB962C8B-B14F-4D97-AF65-F5344CB8AC3E}">
        <p14:creationId xmlns:p14="http://schemas.microsoft.com/office/powerpoint/2010/main" val="282889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B84D5A-5720-40E3-9B2A-02DF0546D744}"/>
              </a:ext>
            </a:extLst>
          </p:cNvPr>
          <p:cNvSpPr>
            <a:spLocks noGrp="1"/>
          </p:cNvSpPr>
          <p:nvPr>
            <p:ph idx="1"/>
          </p:nvPr>
        </p:nvSpPr>
        <p:spPr>
          <a:xfrm>
            <a:off x="1066800" y="1162745"/>
            <a:ext cx="10058400" cy="4872295"/>
          </a:xfrm>
        </p:spPr>
        <p:txBody>
          <a:bodyPr>
            <a:normAutofit fontScale="92500" lnSpcReduction="10000"/>
          </a:bodyPr>
          <a:lstStyle/>
          <a:p>
            <a:pPr lvl="0" algn="justLow">
              <a:lnSpc>
                <a:spcPct val="150000"/>
              </a:lnSpc>
              <a:buFont typeface="Wingdings" panose="05000000000000000000" pitchFamily="2" charset="2"/>
              <a:buChar char="q"/>
            </a:pPr>
            <a:r>
              <a:rPr lang="ar-SA" sz="2000" b="1" dirty="0">
                <a:cs typeface="B Nazanin" panose="00000400000000000000" pitchFamily="2" charset="-78"/>
              </a:rPr>
              <a:t>پروفایل ریسک پایین‌تر</a:t>
            </a:r>
            <a:endParaRPr lang="en-US" sz="2000" b="1" dirty="0">
              <a:cs typeface="B Nazanin" panose="00000400000000000000" pitchFamily="2" charset="-78"/>
            </a:endParaRPr>
          </a:p>
          <a:p>
            <a:pPr marL="0" indent="0" algn="justLow">
              <a:lnSpc>
                <a:spcPct val="150000"/>
              </a:lnSpc>
              <a:buNone/>
            </a:pPr>
            <a:r>
              <a:rPr lang="ar-SA" sz="2000" dirty="0">
                <a:cs typeface="B Nazanin" panose="00000400000000000000" pitchFamily="2" charset="-78"/>
              </a:rPr>
              <a:t>نادیده گرفتن عوامل معیارهای زیست‌محیطی، اجتماعی و حکمرانی می‌تواند ریسک مالی قابل‌توجهی برای سرمایه‌گذاران ایجاد کند. بانک‌هایی که تأکید زیادی بر عوامل معیارهای زیست‌محیطی، اجتماعی و حکمرانی دارند، ممکن است برای مدیریت ریسک‌های مرتبط با مسائل زیست‌محیطی و اجتماعی موقعیت بهتری داشته باشند</a:t>
            </a:r>
            <a:r>
              <a:rPr lang="fa-IR" sz="2000" dirty="0">
                <a:cs typeface="B Nazanin" panose="00000400000000000000" pitchFamily="2" charset="-78"/>
              </a:rPr>
              <a:t>.</a:t>
            </a:r>
            <a:endParaRPr lang="en-US" sz="2000" dirty="0">
              <a:cs typeface="B Nazanin" panose="00000400000000000000" pitchFamily="2" charset="-78"/>
            </a:endParaRPr>
          </a:p>
          <a:p>
            <a:pPr lvl="0" algn="justLow">
              <a:lnSpc>
                <a:spcPct val="150000"/>
              </a:lnSpc>
              <a:buFont typeface="Wingdings" panose="05000000000000000000" pitchFamily="2" charset="2"/>
              <a:buChar char="q"/>
            </a:pPr>
            <a:r>
              <a:rPr lang="ar-SA" sz="2000" b="1" dirty="0">
                <a:cs typeface="B Nazanin" panose="00000400000000000000" pitchFamily="2" charset="-78"/>
              </a:rPr>
              <a:t>مزیت رقابتی</a:t>
            </a:r>
            <a:endParaRPr lang="en-US" sz="2000" b="1" dirty="0">
              <a:cs typeface="B Nazanin" panose="00000400000000000000" pitchFamily="2" charset="-78"/>
            </a:endParaRPr>
          </a:p>
          <a:p>
            <a:pPr marL="0" indent="0" algn="justLow">
              <a:lnSpc>
                <a:spcPct val="150000"/>
              </a:lnSpc>
              <a:buNone/>
            </a:pPr>
            <a:r>
              <a:rPr lang="ar-SA" sz="2000" dirty="0">
                <a:cs typeface="B Nazanin" panose="00000400000000000000" pitchFamily="2" charset="-78"/>
              </a:rPr>
              <a:t>صنعت مالی یک صنعت رقابتی است. همسویی عملیاتی با عوامل معیارهای زیست‌محیطی، اجتماعی و حکمرانی یک تمایز کلیدی است که به مؤسسات مالی و شرکت‌های خدمات مالی اجازه می‌دهد خود را از رقبا جدا کرده و در زمینه رو به رشد مالی پایدار پیشرو شوند.</a:t>
            </a:r>
            <a:endParaRPr lang="en-US" sz="2000" dirty="0">
              <a:cs typeface="B Nazanin" panose="00000400000000000000" pitchFamily="2" charset="-78"/>
            </a:endParaRPr>
          </a:p>
          <a:p>
            <a:pPr lvl="0" algn="justLow">
              <a:lnSpc>
                <a:spcPct val="150000"/>
              </a:lnSpc>
              <a:buFont typeface="Wingdings" panose="05000000000000000000" pitchFamily="2" charset="2"/>
              <a:buChar char="q"/>
            </a:pPr>
            <a:r>
              <a:rPr lang="ar-SA" sz="2000" b="1" dirty="0">
                <a:cs typeface="B Nazanin" panose="00000400000000000000" pitchFamily="2" charset="-78"/>
              </a:rPr>
              <a:t>بهبود عملکرد شرکت</a:t>
            </a:r>
            <a:endParaRPr lang="en-US" sz="2000" b="1" dirty="0">
              <a:cs typeface="B Nazanin" panose="00000400000000000000" pitchFamily="2" charset="-78"/>
            </a:endParaRPr>
          </a:p>
          <a:p>
            <a:pPr marL="0" indent="0" algn="justLow">
              <a:lnSpc>
                <a:spcPct val="150000"/>
              </a:lnSpc>
              <a:buNone/>
            </a:pPr>
            <a:r>
              <a:rPr lang="fa-IR" sz="2000" dirty="0">
                <a:cs typeface="B Nazanin" panose="00000400000000000000" pitchFamily="2" charset="-78"/>
              </a:rPr>
              <a:t>حکمرانی مناسب</a:t>
            </a:r>
            <a:r>
              <a:rPr lang="ar-SA" sz="2000" dirty="0">
                <a:cs typeface="B Nazanin" panose="00000400000000000000" pitchFamily="2" charset="-78"/>
              </a:rPr>
              <a:t> منجر به بهبود عملکرد و کارایی شرکت می‌شود. ساختار مناسب حاکمیت، تقسیم وظایف و مسئولیت‌ها را به‌صورت واضح تعیین می‌کند و نقش‌ها را جدا می‌کند.</a:t>
            </a:r>
            <a:endParaRPr lang="fa-IR" sz="2000" dirty="0">
              <a:cs typeface="B Nazanin" panose="00000400000000000000" pitchFamily="2" charset="-78"/>
            </a:endParaRPr>
          </a:p>
          <a:p>
            <a:pPr marL="0" indent="0" algn="justLow">
              <a:buNone/>
            </a:pPr>
            <a:endParaRPr lang="en-US" sz="2000" b="1" dirty="0">
              <a:cs typeface="B Nazanin" panose="00000400000000000000" pitchFamily="2" charset="-78"/>
            </a:endParaRPr>
          </a:p>
          <a:p>
            <a:pPr marL="0" indent="0">
              <a:buNone/>
            </a:pPr>
            <a:endParaRPr lang="fa-IR" sz="2000" dirty="0">
              <a:cs typeface="B Nazanin" panose="00000400000000000000" pitchFamily="2" charset="-78"/>
            </a:endParaRPr>
          </a:p>
        </p:txBody>
      </p:sp>
      <p:sp>
        <p:nvSpPr>
          <p:cNvPr id="5" name="Slide Number Placeholder 4">
            <a:extLst>
              <a:ext uri="{FF2B5EF4-FFF2-40B4-BE49-F238E27FC236}">
                <a16:creationId xmlns:a16="http://schemas.microsoft.com/office/drawing/2014/main" id="{163D7266-3645-435B-9033-125ACF72E99B}"/>
              </a:ext>
            </a:extLst>
          </p:cNvPr>
          <p:cNvSpPr>
            <a:spLocks noGrp="1"/>
          </p:cNvSpPr>
          <p:nvPr>
            <p:ph type="sldNum" sz="quarter" idx="12"/>
          </p:nvPr>
        </p:nvSpPr>
        <p:spPr/>
        <p:txBody>
          <a:bodyPr/>
          <a:lstStyle/>
          <a:p>
            <a:pPr rtl="1"/>
            <a:fld id="{626D44BB-FEB3-4E84-B5D5-AA695934B6F5}" type="slidenum">
              <a:rPr lang="en-US" sz="1600" smtClean="0">
                <a:latin typeface="IPT.Badr" panose="00000400000000000000" pitchFamily="2" charset="2"/>
              </a:rPr>
              <a:pPr rtl="1"/>
              <a:t>8</a:t>
            </a:fld>
            <a:endParaRPr lang="en-US" sz="1600" dirty="0">
              <a:latin typeface="IPT.Badr" panose="00000400000000000000" pitchFamily="2" charset="2"/>
            </a:endParaRPr>
          </a:p>
        </p:txBody>
      </p:sp>
      <p:sp>
        <p:nvSpPr>
          <p:cNvPr id="4" name="Title 1">
            <a:extLst>
              <a:ext uri="{FF2B5EF4-FFF2-40B4-BE49-F238E27FC236}">
                <a16:creationId xmlns:a16="http://schemas.microsoft.com/office/drawing/2014/main" id="{608B1366-9712-C1E9-0AAE-B0AFF1A97A5D}"/>
              </a:ext>
            </a:extLst>
          </p:cNvPr>
          <p:cNvSpPr>
            <a:spLocks noGrp="1"/>
          </p:cNvSpPr>
          <p:nvPr>
            <p:ph type="title"/>
          </p:nvPr>
        </p:nvSpPr>
        <p:spPr>
          <a:xfrm>
            <a:off x="431321" y="642595"/>
            <a:ext cx="11084943" cy="520150"/>
          </a:xfrm>
        </p:spPr>
        <p:txBody>
          <a:bodyPr>
            <a:normAutofit/>
          </a:bodyPr>
          <a:lstStyle/>
          <a:p>
            <a:pPr algn="r"/>
            <a:r>
              <a:rPr lang="fa-IR" sz="2000" dirty="0">
                <a:cs typeface="B Nazanin Outline" panose="00000400000000000000" pitchFamily="2" charset="-78"/>
              </a:rPr>
              <a:t>مزیت هاي کلیدی ادغام معیارهای زیست‌محیطی، اجتماعی و حکمرانی در خدمات بانکی و مالی (ادامه...)</a:t>
            </a:r>
          </a:p>
        </p:txBody>
      </p:sp>
      <p:pic>
        <p:nvPicPr>
          <p:cNvPr id="2" name="Picture 1">
            <a:extLst>
              <a:ext uri="{FF2B5EF4-FFF2-40B4-BE49-F238E27FC236}">
                <a16:creationId xmlns:a16="http://schemas.microsoft.com/office/drawing/2014/main" id="{15B84D5C-826E-4453-82A7-867232A547F3}"/>
              </a:ext>
            </a:extLst>
          </p:cNvPr>
          <p:cNvPicPr>
            <a:picLocks noChangeAspect="1"/>
          </p:cNvPicPr>
          <p:nvPr/>
        </p:nvPicPr>
        <p:blipFill>
          <a:blip r:embed="rId2"/>
          <a:stretch>
            <a:fillRect/>
          </a:stretch>
        </p:blipFill>
        <p:spPr>
          <a:xfrm>
            <a:off x="11612326" y="0"/>
            <a:ext cx="585267" cy="859611"/>
          </a:xfrm>
          <a:prstGeom prst="rect">
            <a:avLst/>
          </a:prstGeom>
        </p:spPr>
      </p:pic>
    </p:spTree>
    <p:extLst>
      <p:ext uri="{BB962C8B-B14F-4D97-AF65-F5344CB8AC3E}">
        <p14:creationId xmlns:p14="http://schemas.microsoft.com/office/powerpoint/2010/main" val="420997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DD4DB-966E-4B77-9414-120D1D713E20}"/>
              </a:ext>
            </a:extLst>
          </p:cNvPr>
          <p:cNvPicPr>
            <a:picLocks noChangeAspect="1"/>
          </p:cNvPicPr>
          <p:nvPr/>
        </p:nvPicPr>
        <p:blipFill>
          <a:blip r:embed="rId2"/>
          <a:stretch>
            <a:fillRect/>
          </a:stretch>
        </p:blipFill>
        <p:spPr>
          <a:xfrm>
            <a:off x="11606733" y="79825"/>
            <a:ext cx="585267" cy="859611"/>
          </a:xfrm>
          <a:prstGeom prst="rect">
            <a:avLst/>
          </a:prstGeom>
        </p:spPr>
      </p:pic>
      <p:sp>
        <p:nvSpPr>
          <p:cNvPr id="2" name="Title 1">
            <a:extLst>
              <a:ext uri="{FF2B5EF4-FFF2-40B4-BE49-F238E27FC236}">
                <a16:creationId xmlns:a16="http://schemas.microsoft.com/office/drawing/2014/main" id="{FCDF93D9-598D-4DCA-A806-32241416F2F3}"/>
              </a:ext>
            </a:extLst>
          </p:cNvPr>
          <p:cNvSpPr>
            <a:spLocks noGrp="1"/>
          </p:cNvSpPr>
          <p:nvPr>
            <p:ph type="title"/>
          </p:nvPr>
        </p:nvSpPr>
        <p:spPr>
          <a:xfrm>
            <a:off x="897622" y="509630"/>
            <a:ext cx="10386969" cy="979172"/>
          </a:xfrm>
        </p:spPr>
        <p:txBody>
          <a:bodyPr>
            <a:normAutofit/>
          </a:bodyPr>
          <a:lstStyle/>
          <a:p>
            <a:pPr algn="r"/>
            <a:r>
              <a:rPr lang="fa-IR" sz="2000" dirty="0">
                <a:cs typeface="B Nazanin Outline" panose="00000400000000000000" pitchFamily="2" charset="-78"/>
              </a:rPr>
              <a:t>ابتکارات و چارچوب‌های جهانی حمایت‌کننده از ادغام معیارهای زیست‌محیطی، اجتماعی وحکمرانی </a:t>
            </a:r>
          </a:p>
        </p:txBody>
      </p:sp>
      <p:sp>
        <p:nvSpPr>
          <p:cNvPr id="3" name="Content Placeholder 2">
            <a:extLst>
              <a:ext uri="{FF2B5EF4-FFF2-40B4-BE49-F238E27FC236}">
                <a16:creationId xmlns:a16="http://schemas.microsoft.com/office/drawing/2014/main" id="{93AEFBF4-4F2C-4992-A858-8DF7C190AB31}"/>
              </a:ext>
            </a:extLst>
          </p:cNvPr>
          <p:cNvSpPr>
            <a:spLocks noGrp="1"/>
          </p:cNvSpPr>
          <p:nvPr>
            <p:ph idx="1"/>
          </p:nvPr>
        </p:nvSpPr>
        <p:spPr>
          <a:xfrm>
            <a:off x="1066800" y="1300294"/>
            <a:ext cx="10058400" cy="4847957"/>
          </a:xfrm>
        </p:spPr>
        <p:txBody>
          <a:bodyPr>
            <a:normAutofit/>
          </a:bodyPr>
          <a:lstStyle/>
          <a:p>
            <a:pPr marL="0" indent="0" algn="just">
              <a:buNone/>
            </a:pPr>
            <a:r>
              <a:rPr lang="fa-IR" sz="2000" dirty="0">
                <a:cs typeface="B Nazanin" panose="00000400000000000000" pitchFamily="2" charset="-78"/>
              </a:rPr>
              <a:t>بانک‌ها در سراسر جهان به دنبال ادغام معیارهای زیست‌محیطی، اجتماعی و حکمرانی در عملیات خود می باشند و فراتر از آن فعالیت هایی را برای کمک به سایر ذینفعان برای پیروی از معیارهای زیست‌محیطی، اجتماعی و حکمرانی انجام می‌دهند که از آن جمله می‌توان به موارد زیر اشاره نمود</a:t>
            </a:r>
            <a:r>
              <a:rPr lang="en-US" sz="2000" dirty="0">
                <a:cs typeface="B Nazanin" panose="00000400000000000000" pitchFamily="2" charset="-78"/>
              </a:rPr>
              <a:t>:</a:t>
            </a:r>
            <a:endParaRPr lang="fa-IR" sz="2000" dirty="0">
              <a:cs typeface="B Nazanin" panose="00000400000000000000" pitchFamily="2" charset="-78"/>
            </a:endParaRPr>
          </a:p>
          <a:p>
            <a:pPr marL="0" lvl="0" indent="0" algn="justLow">
              <a:buNone/>
            </a:pPr>
            <a:r>
              <a:rPr lang="fa-IR" sz="2100" dirty="0">
                <a:cs typeface="B Nazanin" panose="00000400000000000000" pitchFamily="2" charset="-78"/>
              </a:rPr>
              <a:t>1) محیط </a:t>
            </a:r>
            <a:r>
              <a:rPr lang="ar-SA" sz="2100" dirty="0">
                <a:cs typeface="B Nazanin" panose="00000400000000000000" pitchFamily="2" charset="-78"/>
              </a:rPr>
              <a:t>زیست</a:t>
            </a:r>
            <a:endParaRPr lang="en-US" sz="2100" dirty="0">
              <a:cs typeface="B Nazanin" panose="00000400000000000000" pitchFamily="2" charset="-78"/>
            </a:endParaRPr>
          </a:p>
          <a:p>
            <a:pPr lvl="0" algn="justLow">
              <a:buFont typeface="Wingdings" panose="05000000000000000000" pitchFamily="2" charset="2"/>
              <a:buChar char="q"/>
            </a:pPr>
            <a:r>
              <a:rPr lang="fa-IR" sz="2000" dirty="0">
                <a:cs typeface="B Nazanin" panose="00000400000000000000" pitchFamily="2" charset="-78"/>
              </a:rPr>
              <a:t>تخصیص بودجه به پروژه‌های پایدار: ارزش اوراق قرضه سبز منتشرشده در سراسر جهان در چند سال اخیر افزایش چشمگیری داشته است. در سال 2014، اوراق قرضه سبز به ارزش 37 میلیارد دلار آمریکا منتشر شد. در سال 2021، این رقم به حدود 582 میلیارد دلار آمریکا رسید.</a:t>
            </a:r>
            <a:r>
              <a:rPr lang="en-US" sz="2000" dirty="0">
                <a:cs typeface="B Nazanin" panose="00000400000000000000" pitchFamily="2" charset="-78"/>
              </a:rPr>
              <a:t> </a:t>
            </a:r>
            <a:r>
              <a:rPr lang="fa-IR" sz="2000" dirty="0">
                <a:cs typeface="B Nazanin" panose="00000400000000000000" pitchFamily="2" charset="-78"/>
              </a:rPr>
              <a:t>مؤسسات مالی ممکن است از صنایع مختلف، از کشاورزی پایدار گرفته تا انرژی‌های تجدید پذیر، با حمایت از پروژه‌هایی که تأثیرات زیست‌محیطی مثبت دارند، حمایت کنند</a:t>
            </a:r>
            <a:r>
              <a:rPr lang="en-US" sz="2000" dirty="0">
                <a:cs typeface="B Nazanin" panose="00000400000000000000" pitchFamily="2" charset="-78"/>
              </a:rPr>
              <a:t>.</a:t>
            </a:r>
            <a:endParaRPr lang="fa-IR" sz="2000" dirty="0">
              <a:cs typeface="B Nazanin" panose="00000400000000000000" pitchFamily="2" charset="-78"/>
            </a:endParaRPr>
          </a:p>
          <a:p>
            <a:pPr marL="0" indent="0" algn="justLow">
              <a:buNone/>
            </a:pPr>
            <a:endParaRPr lang="en-US" sz="2000" dirty="0">
              <a:cs typeface="B Nazanin" panose="00000400000000000000" pitchFamily="2" charset="-78"/>
            </a:endParaRPr>
          </a:p>
          <a:p>
            <a:pPr algn="justLow">
              <a:buFont typeface="Wingdings" panose="05000000000000000000" pitchFamily="2" charset="2"/>
              <a:buChar char="q"/>
            </a:pPr>
            <a:r>
              <a:rPr lang="fa-IR" sz="2000" dirty="0">
                <a:cs typeface="B Nazanin" panose="00000400000000000000" pitchFamily="2" charset="-78"/>
              </a:rPr>
              <a:t>تعدیل کربن: طبق گزارشی در سال 2022 ارزش تجارت جهانی اعتبار کربن تقریباً 978 دلار آمریکا بود. انتظار می‌رود این بازار تا سال 2028 به 2.68 تریلیون دلار آمریکا برسد. مؤسسات مالی می‌توانند با ارائه ابزارهایی که به شرکت‌ها امکان می‌دهد انتشار گازهای گلخانه‌ای خود را خنثی کنند و توسعه یک اقتصاد بدون کربن را تسهیل کنند</a:t>
            </a:r>
            <a:r>
              <a:rPr lang="en-US" sz="2000" dirty="0">
                <a:cs typeface="B Nazanin" panose="00000400000000000000" pitchFamily="2" charset="-78"/>
              </a:rPr>
              <a:t>.</a:t>
            </a:r>
            <a:r>
              <a:rPr lang="fa-IR" sz="2000" dirty="0">
                <a:cs typeface="B Nazanin" panose="00000400000000000000" pitchFamily="2" charset="-78"/>
              </a:rPr>
              <a:t> رایج‌ترین روش تعدیل کربن، تأمین اعتبار پروژه‌های زیست‌محیطی است.</a:t>
            </a:r>
            <a:endParaRPr lang="en-US" sz="20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4B00E2E3-1E46-42B3-ACFA-731D2E633F2A}"/>
              </a:ext>
            </a:extLst>
          </p:cNvPr>
          <p:cNvSpPr>
            <a:spLocks noGrp="1"/>
          </p:cNvSpPr>
          <p:nvPr>
            <p:ph type="sldNum" sz="quarter" idx="12"/>
          </p:nvPr>
        </p:nvSpPr>
        <p:spPr>
          <a:xfrm>
            <a:off x="10348535" y="6148251"/>
            <a:ext cx="1463040" cy="322316"/>
          </a:xfrm>
        </p:spPr>
        <p:txBody>
          <a:bodyPr/>
          <a:lstStyle/>
          <a:p>
            <a:fld id="{626D44BB-FEB3-4E84-B5D5-AA695934B6F5}" type="slidenum">
              <a:rPr lang="en-US" sz="1600" smtClean="0">
                <a:latin typeface="IPT.Badr" panose="00000400000000000000" pitchFamily="2" charset="2"/>
              </a:rPr>
              <a:t>9</a:t>
            </a:fld>
            <a:endParaRPr lang="en-US" sz="1600" dirty="0">
              <a:latin typeface="IPT.Badr" panose="00000400000000000000" pitchFamily="2" charset="2"/>
            </a:endParaRPr>
          </a:p>
        </p:txBody>
      </p:sp>
    </p:spTree>
    <p:extLst>
      <p:ext uri="{BB962C8B-B14F-4D97-AF65-F5344CB8AC3E}">
        <p14:creationId xmlns:p14="http://schemas.microsoft.com/office/powerpoint/2010/main" val="869149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2104</TotalTime>
  <Words>4656</Words>
  <Application>Microsoft Office PowerPoint</Application>
  <PresentationFormat>Widescreen</PresentationFormat>
  <Paragraphs>396</Paragraphs>
  <Slides>36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_MRT_Win2Farsi_1</vt:lpstr>
      <vt:lpstr>Arial</vt:lpstr>
      <vt:lpstr>B Nazanin,Bold</vt:lpstr>
      <vt:lpstr>Calibri</vt:lpstr>
      <vt:lpstr>Garamond</vt:lpstr>
      <vt:lpstr>IPT.Badr</vt:lpstr>
      <vt:lpstr>Open Sans</vt:lpstr>
      <vt:lpstr>pbo</vt:lpstr>
      <vt:lpstr>Tw Cen MT</vt:lpstr>
      <vt:lpstr>Wingdings</vt:lpstr>
      <vt:lpstr>Savon</vt:lpstr>
      <vt:lpstr>Droplet</vt:lpstr>
      <vt:lpstr>PowerPoint Presentation</vt:lpstr>
      <vt:lpstr> تطبيق با معيارهاي زیست‌محیطی، اجتماعی و حکمرانی چالش ها و فرصت ها   </vt:lpstr>
      <vt:lpstr>مقدمه </vt:lpstr>
      <vt:lpstr>پرسش های اصلی </vt:lpstr>
      <vt:lpstr>تعاریف و اهمیت معیارهای زیست‌محیطی، اجتماعی و حکمرانی </vt:lpstr>
      <vt:lpstr>شاخص‌های زیرمجموعه ابعاد گزارشگری زیست‌محیطی، اجتماعی و راهبری شرکتی </vt:lpstr>
      <vt:lpstr>PowerPoint Presentation</vt:lpstr>
      <vt:lpstr>مزیت هاي کلیدی ادغام معیارهای زیست‌محیطی، اجتماعی و حکمرانی در خدمات بانکی و مالی (ادامه...)</vt:lpstr>
      <vt:lpstr>ابتکارات و چارچوب‌های جهانی حمایت‌کننده از ادغام معیارهای زیست‌محیطی، اجتماعی وحکمرانی </vt:lpstr>
      <vt:lpstr>ابتکارات و چارچوب‌های جهانی حمایت‌کننده از ادغام معیارهای زیست‌محیطی، اجتماعی وحکمرانی (ادامه...) </vt:lpstr>
      <vt:lpstr>ابتکارات و چارچوب‌های جهانی حمایت‌کننده از ادغام معیارهای زیست‌محیطی، اجتماعی وحکمرانی (ادامه...) </vt:lpstr>
      <vt:lpstr>سایر ابتکارات و چارچوب‌های جهانی حمایت‌کننده از ادغام معیارهای زیست‌محیطی، اجتماعی وحکمرانی </vt:lpstr>
      <vt:lpstr>مروری بر استانداردها و گزارش دهی تطبیق با الزامات معیارهای زیست‌محیطی، اجتماعی و حکمرانی </vt:lpstr>
      <vt:lpstr>PowerPoint Presentation</vt:lpstr>
      <vt:lpstr>مزایا و معایب افشای داوطلبانه و الزامی</vt:lpstr>
      <vt:lpstr>مهم ترین استانداردهای گزارش دهی تطبیق با الزامات معیارهای زیست‌محیطی، اجتماعی و حکمرانی  </vt:lpstr>
      <vt:lpstr>مقايسه ‌تطبيقي ‌استانداردها‌ و ‌رهنمودهای پایداری</vt:lpstr>
      <vt:lpstr>چالش‌های پذیرش معیارهای زیست‌محیطی، اجتماعی و حکمرانی توسط بانک‌ها</vt:lpstr>
      <vt:lpstr>وضعیت معیارهای زیست‌محیطی، اجتماعی و حکمرانی در ایران</vt:lpstr>
      <vt:lpstr>مهم ترین الزامات مرتبط در ایران </vt:lpstr>
      <vt:lpstr>مهم‌ترین چالش  ها در قوانین موجود در ایران </vt:lpstr>
      <vt:lpstr>تقسیم بندی کلی شرکت‌های ایرانی درزمینه مسئولیت اجتماعی شرکتی</vt:lpstr>
      <vt:lpstr>پیش‌نویس قانون «مسئولیت اجتماعی شرکت‌ها»</vt:lpstr>
      <vt:lpstr>پیش‌نویس قانون «مسئولیت اجتماعی شرکت‌ها»(ادامه.....)</vt:lpstr>
      <vt:lpstr>عوامل تاثیرگذار بر افزایش عملکرد معیارهای زیست‌محیطی، اجتماعی و حکمرانی در بانک ها</vt:lpstr>
      <vt:lpstr>انتخاب استراتژی مناسب</vt:lpstr>
      <vt:lpstr>انتخاب استراتژی مناسب(ادامه......)</vt:lpstr>
      <vt:lpstr>انتخاب استراتژی مناسب</vt:lpstr>
      <vt:lpstr>اندازه‌گیری و گزارش نتایج معیارهای زیست‌محیطی، اجتماعی و حکمرانی: نحوه انتخاب بهترین شیوه‌ها</vt:lpstr>
      <vt:lpstr>یکپارچه‌سازی مسائل محیط زیستی، اجتماعی و حکمرانی در فرهنگ‌سازمانی</vt:lpstr>
      <vt:lpstr>یکپارچه‌سازی مسائل محیط زیستی، اجتماعی و حکمرانی در فرهنگ‌سازمانی(ادامه....)</vt:lpstr>
      <vt:lpstr>نقش واحدهای تطبیق در اجرای استانداردهای معیارهای زیست‌محیطی، اجتماعی و حکمرانی</vt:lpstr>
      <vt:lpstr>پیشنهاد ها</vt:lpstr>
      <vt:lpstr>پیشنهاد ها(_ادامه....)</vt:lpstr>
      <vt:lpstr>پیشنهاد ها(_ادامه....)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سیاست بانک پاسارگاد در رعایت قوانین ومقررات</dc:title>
  <dc:creator>Hamid Samaei</dc:creator>
  <cp:lastModifiedBy>Mehdi Behzad</cp:lastModifiedBy>
  <cp:revision>344</cp:revision>
  <dcterms:created xsi:type="dcterms:W3CDTF">2022-04-24T09:19:14Z</dcterms:created>
  <dcterms:modified xsi:type="dcterms:W3CDTF">2024-11-19T06:14:05Z</dcterms:modified>
</cp:coreProperties>
</file>