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6" r:id="rId2"/>
  </p:sldMasterIdLst>
  <p:notesMasterIdLst>
    <p:notesMasterId r:id="rId15"/>
  </p:notesMasterIdLst>
  <p:sldIdLst>
    <p:sldId id="256" r:id="rId3"/>
    <p:sldId id="304" r:id="rId4"/>
    <p:sldId id="323" r:id="rId5"/>
    <p:sldId id="324" r:id="rId6"/>
    <p:sldId id="309" r:id="rId7"/>
    <p:sldId id="326" r:id="rId8"/>
    <p:sldId id="312" r:id="rId9"/>
    <p:sldId id="315" r:id="rId10"/>
    <p:sldId id="298" r:id="rId11"/>
    <p:sldId id="284" r:id="rId12"/>
    <p:sldId id="285" r:id="rId13"/>
    <p:sldId id="28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3300"/>
    <a:srgbClr val="FFFF00"/>
    <a:srgbClr val="0E2438"/>
    <a:srgbClr val="102B44"/>
    <a:srgbClr val="996633"/>
    <a:srgbClr val="CC9900"/>
    <a:srgbClr val="FFFF66"/>
    <a:srgbClr val="183F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7973" autoAdjust="0"/>
    <p:restoredTop sz="94660"/>
  </p:normalViewPr>
  <p:slideViewPr>
    <p:cSldViewPr snapToGrid="0">
      <p:cViewPr>
        <p:scale>
          <a:sx n="60" d="100"/>
          <a:sy n="60" d="100"/>
        </p:scale>
        <p:origin x="2340" y="13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2145A3-A448-40FA-989D-C31BBDDF0E76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35DC464-A9C1-4771-B8B5-4740A7BD6567}">
      <dgm:prSet phldrT="[Text]" custT="1"/>
      <dgm:spPr>
        <a:solidFill>
          <a:srgbClr val="FF9900"/>
        </a:solidFill>
      </dgm:spPr>
      <dgm:t>
        <a:bodyPr/>
        <a:lstStyle/>
        <a:p>
          <a:r>
            <a:rPr lang="fa-IR" sz="2000" b="1" dirty="0">
              <a:solidFill>
                <a:schemeClr val="tx1"/>
              </a:solidFill>
              <a:cs typeface="B Titr" panose="00000700000000000000" pitchFamily="2" charset="-78"/>
            </a:rPr>
            <a:t>نظام راهبری</a:t>
          </a:r>
          <a:endParaRPr lang="en-US" sz="2000" b="1" dirty="0">
            <a:solidFill>
              <a:schemeClr val="tx1"/>
            </a:solidFill>
            <a:cs typeface="B Titr" panose="00000700000000000000" pitchFamily="2" charset="-78"/>
          </a:endParaRPr>
        </a:p>
      </dgm:t>
    </dgm:pt>
    <dgm:pt modelId="{39EFDDE1-112C-4AE1-9B42-42B470A511AA}" type="parTrans" cxnId="{74B6FF98-C066-4608-8503-A679C4BA6E7A}">
      <dgm:prSet/>
      <dgm:spPr/>
      <dgm:t>
        <a:bodyPr/>
        <a:lstStyle/>
        <a:p>
          <a:endParaRPr lang="en-US"/>
        </a:p>
      </dgm:t>
    </dgm:pt>
    <dgm:pt modelId="{3B4849C2-F330-498D-84EE-97A500630E91}" type="sibTrans" cxnId="{74B6FF98-C066-4608-8503-A679C4BA6E7A}">
      <dgm:prSet/>
      <dgm:spPr/>
      <dgm:t>
        <a:bodyPr/>
        <a:lstStyle/>
        <a:p>
          <a:endParaRPr lang="en-US"/>
        </a:p>
      </dgm:t>
    </dgm:pt>
    <dgm:pt modelId="{DFB95A0E-ED33-484E-987C-BF914E2C59D3}">
      <dgm:prSet phldrT="[Text]" custT="1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fa-IR" sz="1800" b="1" dirty="0">
              <a:solidFill>
                <a:schemeClr val="tx1"/>
              </a:solidFill>
              <a:cs typeface="B Titr" panose="00000700000000000000" pitchFamily="2" charset="-78"/>
            </a:rPr>
            <a:t>نظام راهبردی</a:t>
          </a:r>
          <a:endParaRPr lang="en-US" sz="1800" b="1" dirty="0">
            <a:solidFill>
              <a:schemeClr val="tx1"/>
            </a:solidFill>
            <a:cs typeface="B Titr" panose="00000700000000000000" pitchFamily="2" charset="-78"/>
          </a:endParaRPr>
        </a:p>
      </dgm:t>
    </dgm:pt>
    <dgm:pt modelId="{09DDD56B-E429-4F2D-9127-747DC4B7D523}" type="parTrans" cxnId="{E25275B0-A8C7-4722-AC1A-E2B94C78E0B6}">
      <dgm:prSet/>
      <dgm:spPr/>
      <dgm:t>
        <a:bodyPr/>
        <a:lstStyle/>
        <a:p>
          <a:endParaRPr lang="en-US"/>
        </a:p>
      </dgm:t>
    </dgm:pt>
    <dgm:pt modelId="{184FB66D-AB80-4FF8-83E3-089BB84CF816}" type="sibTrans" cxnId="{E25275B0-A8C7-4722-AC1A-E2B94C78E0B6}">
      <dgm:prSet/>
      <dgm:spPr/>
      <dgm:t>
        <a:bodyPr/>
        <a:lstStyle/>
        <a:p>
          <a:endParaRPr lang="en-US"/>
        </a:p>
      </dgm:t>
    </dgm:pt>
    <dgm:pt modelId="{0D89F88C-BE68-45D8-8A5D-3388800FB969}">
      <dgm:prSet phldrT="[Text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fa-IR" b="1" dirty="0">
              <a:solidFill>
                <a:schemeClr val="tx1"/>
              </a:solidFill>
              <a:cs typeface="B Titr" panose="00000700000000000000" pitchFamily="2" charset="-78"/>
            </a:rPr>
            <a:t>نظام بودجه بندی و کنترل</a:t>
          </a:r>
          <a:endParaRPr lang="en-US" b="1" dirty="0">
            <a:solidFill>
              <a:schemeClr val="tx1"/>
            </a:solidFill>
            <a:cs typeface="B Titr" panose="00000700000000000000" pitchFamily="2" charset="-78"/>
          </a:endParaRPr>
        </a:p>
      </dgm:t>
    </dgm:pt>
    <dgm:pt modelId="{0C7A0080-63A4-4833-BBB4-77A72B3BAFF6}" type="parTrans" cxnId="{20B71409-1F1A-472B-8CA6-C31AE8C05B4D}">
      <dgm:prSet/>
      <dgm:spPr/>
      <dgm:t>
        <a:bodyPr/>
        <a:lstStyle/>
        <a:p>
          <a:endParaRPr lang="en-US"/>
        </a:p>
      </dgm:t>
    </dgm:pt>
    <dgm:pt modelId="{B0A87D68-264B-4F1C-BDF5-304EDBB18F64}" type="sibTrans" cxnId="{20B71409-1F1A-472B-8CA6-C31AE8C05B4D}">
      <dgm:prSet/>
      <dgm:spPr/>
      <dgm:t>
        <a:bodyPr/>
        <a:lstStyle/>
        <a:p>
          <a:endParaRPr lang="en-US"/>
        </a:p>
      </dgm:t>
    </dgm:pt>
    <dgm:pt modelId="{4F23BEBE-EF7C-43DC-A63A-CBA92F6CC825}">
      <dgm:prSet phldrT="[Text]" custT="1"/>
      <dgm:spPr>
        <a:solidFill>
          <a:srgbClr val="CC9900"/>
        </a:solidFill>
      </dgm:spPr>
      <dgm:t>
        <a:bodyPr/>
        <a:lstStyle/>
        <a:p>
          <a:r>
            <a:rPr lang="fa-IR" sz="1400" dirty="0">
              <a:solidFill>
                <a:schemeClr val="tx1"/>
              </a:solidFill>
              <a:cs typeface="B Titr" panose="00000700000000000000" pitchFamily="2" charset="-78"/>
            </a:rPr>
            <a:t>کمیته های نظارتی هیات مدیره شامل: کمیته های حسابرسی و کنترل داخلی، ریسک جامع، انطباق، فن آوری و اطلاعات، اعتباری و ......</a:t>
          </a:r>
          <a:endParaRPr lang="en-US" sz="1400" dirty="0">
            <a:solidFill>
              <a:schemeClr val="tx1"/>
            </a:solidFill>
            <a:cs typeface="B Titr" panose="00000700000000000000" pitchFamily="2" charset="-78"/>
          </a:endParaRPr>
        </a:p>
      </dgm:t>
    </dgm:pt>
    <dgm:pt modelId="{6D0F592A-5DEA-4356-BC86-E7897014299E}" type="parTrans" cxnId="{00AC7688-B18F-4AD1-AD10-35694483F8DD}">
      <dgm:prSet/>
      <dgm:spPr/>
      <dgm:t>
        <a:bodyPr/>
        <a:lstStyle/>
        <a:p>
          <a:endParaRPr lang="en-US"/>
        </a:p>
      </dgm:t>
    </dgm:pt>
    <dgm:pt modelId="{4D096D46-A542-4A03-9C5F-747FECC326B1}" type="sibTrans" cxnId="{00AC7688-B18F-4AD1-AD10-35694483F8DD}">
      <dgm:prSet/>
      <dgm:spPr/>
      <dgm:t>
        <a:bodyPr/>
        <a:lstStyle/>
        <a:p>
          <a:endParaRPr lang="en-US"/>
        </a:p>
      </dgm:t>
    </dgm:pt>
    <dgm:pt modelId="{2F65952F-62A9-41C4-AA99-76A0276D87F6}" type="pres">
      <dgm:prSet presAssocID="{6C2145A3-A448-40FA-989D-C31BBDDF0E76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29BD7F12-A40B-429E-B16E-7D8BDCF518D0}" type="pres">
      <dgm:prSet presAssocID="{6C2145A3-A448-40FA-989D-C31BBDDF0E76}" presName="comp1" presStyleCnt="0"/>
      <dgm:spPr/>
    </dgm:pt>
    <dgm:pt modelId="{7AA8BF5D-DAAE-490C-B744-4ACAA1F3BB8B}" type="pres">
      <dgm:prSet presAssocID="{6C2145A3-A448-40FA-989D-C31BBDDF0E76}" presName="circle1" presStyleLbl="node1" presStyleIdx="0" presStyleCnt="4" custScaleX="139386"/>
      <dgm:spPr/>
      <dgm:t>
        <a:bodyPr/>
        <a:lstStyle/>
        <a:p>
          <a:pPr rtl="1"/>
          <a:endParaRPr lang="fa-IR"/>
        </a:p>
      </dgm:t>
    </dgm:pt>
    <dgm:pt modelId="{6C678565-64DA-44A5-8D11-44EB05359AFE}" type="pres">
      <dgm:prSet presAssocID="{6C2145A3-A448-40FA-989D-C31BBDDF0E76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8DEB545-65E0-4892-9C50-219EFA6BF67A}" type="pres">
      <dgm:prSet presAssocID="{6C2145A3-A448-40FA-989D-C31BBDDF0E76}" presName="comp2" presStyleCnt="0"/>
      <dgm:spPr/>
    </dgm:pt>
    <dgm:pt modelId="{F3F3361D-E27B-480F-9901-7465E02C45B8}" type="pres">
      <dgm:prSet presAssocID="{6C2145A3-A448-40FA-989D-C31BBDDF0E76}" presName="circle2" presStyleLbl="node1" presStyleIdx="1" presStyleCnt="4" custScaleX="151505" custLinFactNeighborY="-840"/>
      <dgm:spPr/>
      <dgm:t>
        <a:bodyPr/>
        <a:lstStyle/>
        <a:p>
          <a:pPr rtl="1"/>
          <a:endParaRPr lang="fa-IR"/>
        </a:p>
      </dgm:t>
    </dgm:pt>
    <dgm:pt modelId="{88F75FD3-3DC0-4D5F-B01A-2E72C110CE92}" type="pres">
      <dgm:prSet presAssocID="{6C2145A3-A448-40FA-989D-C31BBDDF0E76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10452232-4A55-401F-93CF-FEC66FB55163}" type="pres">
      <dgm:prSet presAssocID="{6C2145A3-A448-40FA-989D-C31BBDDF0E76}" presName="comp3" presStyleCnt="0"/>
      <dgm:spPr/>
    </dgm:pt>
    <dgm:pt modelId="{9949BB75-4DE6-49D0-B6A4-69D0ADAEE42C}" type="pres">
      <dgm:prSet presAssocID="{6C2145A3-A448-40FA-989D-C31BBDDF0E76}" presName="circle3" presStyleLbl="node1" presStyleIdx="2" presStyleCnt="4" custScaleX="161603" custLinFactNeighborY="-1625"/>
      <dgm:spPr/>
      <dgm:t>
        <a:bodyPr/>
        <a:lstStyle/>
        <a:p>
          <a:pPr rtl="1"/>
          <a:endParaRPr lang="fa-IR"/>
        </a:p>
      </dgm:t>
    </dgm:pt>
    <dgm:pt modelId="{12681B92-A03A-4025-8418-347356F87F20}" type="pres">
      <dgm:prSet presAssocID="{6C2145A3-A448-40FA-989D-C31BBDDF0E76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E9C8986-4C42-428C-BF81-953B3753BD84}" type="pres">
      <dgm:prSet presAssocID="{6C2145A3-A448-40FA-989D-C31BBDDF0E76}" presName="comp4" presStyleCnt="0"/>
      <dgm:spPr/>
    </dgm:pt>
    <dgm:pt modelId="{65D544D4-44DD-430D-943F-42B665FB411C}" type="pres">
      <dgm:prSet presAssocID="{6C2145A3-A448-40FA-989D-C31BBDDF0E76}" presName="circle4" presStyleLbl="node1" presStyleIdx="3" presStyleCnt="4" custScaleX="159072" custScaleY="111465" custLinFactNeighborY="-5038"/>
      <dgm:spPr/>
      <dgm:t>
        <a:bodyPr/>
        <a:lstStyle/>
        <a:p>
          <a:pPr rtl="1"/>
          <a:endParaRPr lang="fa-IR"/>
        </a:p>
      </dgm:t>
    </dgm:pt>
    <dgm:pt modelId="{08F13DDF-890F-4E0C-A76D-81A2A2AAA82B}" type="pres">
      <dgm:prSet presAssocID="{6C2145A3-A448-40FA-989D-C31BBDDF0E76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80FD28CA-F8FB-45D1-A8D7-BA43D6192061}" type="presOf" srcId="{735DC464-A9C1-4771-B8B5-4740A7BD6567}" destId="{6C678565-64DA-44A5-8D11-44EB05359AFE}" srcOrd="1" destOrd="0" presId="urn:microsoft.com/office/officeart/2005/8/layout/venn2"/>
    <dgm:cxn modelId="{3180EB81-B747-42F6-B14A-322953F3B42D}" type="presOf" srcId="{6C2145A3-A448-40FA-989D-C31BBDDF0E76}" destId="{2F65952F-62A9-41C4-AA99-76A0276D87F6}" srcOrd="0" destOrd="0" presId="urn:microsoft.com/office/officeart/2005/8/layout/venn2"/>
    <dgm:cxn modelId="{D5D0BEE4-4AB5-4B87-94EA-188B0EE2CFAB}" type="presOf" srcId="{4F23BEBE-EF7C-43DC-A63A-CBA92F6CC825}" destId="{65D544D4-44DD-430D-943F-42B665FB411C}" srcOrd="0" destOrd="0" presId="urn:microsoft.com/office/officeart/2005/8/layout/venn2"/>
    <dgm:cxn modelId="{74B6FF98-C066-4608-8503-A679C4BA6E7A}" srcId="{6C2145A3-A448-40FA-989D-C31BBDDF0E76}" destId="{735DC464-A9C1-4771-B8B5-4740A7BD6567}" srcOrd="0" destOrd="0" parTransId="{39EFDDE1-112C-4AE1-9B42-42B470A511AA}" sibTransId="{3B4849C2-F330-498D-84EE-97A500630E91}"/>
    <dgm:cxn modelId="{E25275B0-A8C7-4722-AC1A-E2B94C78E0B6}" srcId="{6C2145A3-A448-40FA-989D-C31BBDDF0E76}" destId="{DFB95A0E-ED33-484E-987C-BF914E2C59D3}" srcOrd="1" destOrd="0" parTransId="{09DDD56B-E429-4F2D-9127-747DC4B7D523}" sibTransId="{184FB66D-AB80-4FF8-83E3-089BB84CF816}"/>
    <dgm:cxn modelId="{C4F02C2B-4B54-4054-9247-AB1F7CB45C52}" type="presOf" srcId="{0D89F88C-BE68-45D8-8A5D-3388800FB969}" destId="{12681B92-A03A-4025-8418-347356F87F20}" srcOrd="1" destOrd="0" presId="urn:microsoft.com/office/officeart/2005/8/layout/venn2"/>
    <dgm:cxn modelId="{B4B799B4-ACF4-4DEB-9B3F-80DB57C57C69}" type="presOf" srcId="{4F23BEBE-EF7C-43DC-A63A-CBA92F6CC825}" destId="{08F13DDF-890F-4E0C-A76D-81A2A2AAA82B}" srcOrd="1" destOrd="0" presId="urn:microsoft.com/office/officeart/2005/8/layout/venn2"/>
    <dgm:cxn modelId="{20B71409-1F1A-472B-8CA6-C31AE8C05B4D}" srcId="{6C2145A3-A448-40FA-989D-C31BBDDF0E76}" destId="{0D89F88C-BE68-45D8-8A5D-3388800FB969}" srcOrd="2" destOrd="0" parTransId="{0C7A0080-63A4-4833-BBB4-77A72B3BAFF6}" sibTransId="{B0A87D68-264B-4F1C-BDF5-304EDBB18F64}"/>
    <dgm:cxn modelId="{00AC7688-B18F-4AD1-AD10-35694483F8DD}" srcId="{6C2145A3-A448-40FA-989D-C31BBDDF0E76}" destId="{4F23BEBE-EF7C-43DC-A63A-CBA92F6CC825}" srcOrd="3" destOrd="0" parTransId="{6D0F592A-5DEA-4356-BC86-E7897014299E}" sibTransId="{4D096D46-A542-4A03-9C5F-747FECC326B1}"/>
    <dgm:cxn modelId="{9EE48B97-D5AE-4200-97D5-8A18698F3DF1}" type="presOf" srcId="{0D89F88C-BE68-45D8-8A5D-3388800FB969}" destId="{9949BB75-4DE6-49D0-B6A4-69D0ADAEE42C}" srcOrd="0" destOrd="0" presId="urn:microsoft.com/office/officeart/2005/8/layout/venn2"/>
    <dgm:cxn modelId="{06CD80C1-EBC3-43D4-8810-18C0C8C2B89D}" type="presOf" srcId="{DFB95A0E-ED33-484E-987C-BF914E2C59D3}" destId="{88F75FD3-3DC0-4D5F-B01A-2E72C110CE92}" srcOrd="1" destOrd="0" presId="urn:microsoft.com/office/officeart/2005/8/layout/venn2"/>
    <dgm:cxn modelId="{8E0E0A75-01FA-4305-B34F-601942E00071}" type="presOf" srcId="{735DC464-A9C1-4771-B8B5-4740A7BD6567}" destId="{7AA8BF5D-DAAE-490C-B744-4ACAA1F3BB8B}" srcOrd="0" destOrd="0" presId="urn:microsoft.com/office/officeart/2005/8/layout/venn2"/>
    <dgm:cxn modelId="{F5CB26A3-EE8B-4B6C-86A6-8AC9A1F6CEF9}" type="presOf" srcId="{DFB95A0E-ED33-484E-987C-BF914E2C59D3}" destId="{F3F3361D-E27B-480F-9901-7465E02C45B8}" srcOrd="0" destOrd="0" presId="urn:microsoft.com/office/officeart/2005/8/layout/venn2"/>
    <dgm:cxn modelId="{BF6367F6-39ED-40A6-9669-153734810D65}" type="presParOf" srcId="{2F65952F-62A9-41C4-AA99-76A0276D87F6}" destId="{29BD7F12-A40B-429E-B16E-7D8BDCF518D0}" srcOrd="0" destOrd="0" presId="urn:microsoft.com/office/officeart/2005/8/layout/venn2"/>
    <dgm:cxn modelId="{6802E4B3-A2AF-4564-AD7E-1FE2731CBB15}" type="presParOf" srcId="{29BD7F12-A40B-429E-B16E-7D8BDCF518D0}" destId="{7AA8BF5D-DAAE-490C-B744-4ACAA1F3BB8B}" srcOrd="0" destOrd="0" presId="urn:microsoft.com/office/officeart/2005/8/layout/venn2"/>
    <dgm:cxn modelId="{4D3F4238-DB42-4753-B496-1F75A200E69B}" type="presParOf" srcId="{29BD7F12-A40B-429E-B16E-7D8BDCF518D0}" destId="{6C678565-64DA-44A5-8D11-44EB05359AFE}" srcOrd="1" destOrd="0" presId="urn:microsoft.com/office/officeart/2005/8/layout/venn2"/>
    <dgm:cxn modelId="{609DA9D5-A0BB-4696-84B0-94BDF76F17E9}" type="presParOf" srcId="{2F65952F-62A9-41C4-AA99-76A0276D87F6}" destId="{38DEB545-65E0-4892-9C50-219EFA6BF67A}" srcOrd="1" destOrd="0" presId="urn:microsoft.com/office/officeart/2005/8/layout/venn2"/>
    <dgm:cxn modelId="{AFD6F9C0-C3F2-44C4-82B0-7182358FF837}" type="presParOf" srcId="{38DEB545-65E0-4892-9C50-219EFA6BF67A}" destId="{F3F3361D-E27B-480F-9901-7465E02C45B8}" srcOrd="0" destOrd="0" presId="urn:microsoft.com/office/officeart/2005/8/layout/venn2"/>
    <dgm:cxn modelId="{49DA498F-6FB1-480B-BEBA-01D713655484}" type="presParOf" srcId="{38DEB545-65E0-4892-9C50-219EFA6BF67A}" destId="{88F75FD3-3DC0-4D5F-B01A-2E72C110CE92}" srcOrd="1" destOrd="0" presId="urn:microsoft.com/office/officeart/2005/8/layout/venn2"/>
    <dgm:cxn modelId="{4C8E1BEF-4B80-40FD-B9C1-B62D781C8C48}" type="presParOf" srcId="{2F65952F-62A9-41C4-AA99-76A0276D87F6}" destId="{10452232-4A55-401F-93CF-FEC66FB55163}" srcOrd="2" destOrd="0" presId="urn:microsoft.com/office/officeart/2005/8/layout/venn2"/>
    <dgm:cxn modelId="{BBC3A553-502B-4A7C-ABF3-F49B224356C1}" type="presParOf" srcId="{10452232-4A55-401F-93CF-FEC66FB55163}" destId="{9949BB75-4DE6-49D0-B6A4-69D0ADAEE42C}" srcOrd="0" destOrd="0" presId="urn:microsoft.com/office/officeart/2005/8/layout/venn2"/>
    <dgm:cxn modelId="{643500A2-3608-4905-88D1-200CBBBF3988}" type="presParOf" srcId="{10452232-4A55-401F-93CF-FEC66FB55163}" destId="{12681B92-A03A-4025-8418-347356F87F20}" srcOrd="1" destOrd="0" presId="urn:microsoft.com/office/officeart/2005/8/layout/venn2"/>
    <dgm:cxn modelId="{A01D4F19-6DD9-4A26-9FD0-42E04BD9AA1C}" type="presParOf" srcId="{2F65952F-62A9-41C4-AA99-76A0276D87F6}" destId="{9E9C8986-4C42-428C-BF81-953B3753BD84}" srcOrd="3" destOrd="0" presId="urn:microsoft.com/office/officeart/2005/8/layout/venn2"/>
    <dgm:cxn modelId="{74CC163A-1094-4307-9685-1B0AA4476048}" type="presParOf" srcId="{9E9C8986-4C42-428C-BF81-953B3753BD84}" destId="{65D544D4-44DD-430D-943F-42B665FB411C}" srcOrd="0" destOrd="0" presId="urn:microsoft.com/office/officeart/2005/8/layout/venn2"/>
    <dgm:cxn modelId="{3F077F9B-14C3-4087-A7C3-30E0B12E2EFD}" type="presParOf" srcId="{9E9C8986-4C42-428C-BF81-953B3753BD84}" destId="{08F13DDF-890F-4E0C-A76D-81A2A2AAA82B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89033F-0A73-4501-B7C2-47C389403102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48AE5-D124-4950-97ED-750F9DB24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050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A1D1C38-4A83-15D4-BF1C-9999F61B33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AF65DF0-B785-CEF2-7265-70E61EE2D4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8B40E2D-513F-13DC-AD60-7A5F375EF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E1EAA-DA73-40C1-998A-7C3147BE741B}" type="datetime1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76E234F-1C02-F2A0-6C08-7CDF34A3B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شاهین شایان آرانی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1531946-8E04-D6B5-879E-981E76352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3BDB-47D4-458F-AC29-6BBD0B0B2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645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B1F9462-C4C8-458D-E6F2-296D58ECD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C32C681-8AC8-0719-7E79-898FC40496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8C66C95-7ED7-A00C-F9B5-4C737F211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6AE5-C8DC-468E-9294-1A1EF777E3C5}" type="datetime1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AE35A45-FF1D-74D4-F778-FE6E4E10C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شاهین شایان آرانی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7DEC1EF-A591-8A92-F8E9-EE6099DB0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3BDB-47D4-458F-AC29-6BBD0B0B2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997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BE160FC8-9880-1A2C-6FEA-9AAF8FA033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5691881-BE2E-FA60-412A-A73478EE80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E623586-DFF3-B3FA-FA3B-31C21A344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57939-B9E7-420B-8D52-474E4D2FFA76}" type="datetime1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D769166-0DBD-0656-6749-0736C2E69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شاهین شایان آرانی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FEED8C3-C55A-7EAB-C985-AC640C7A2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3BDB-47D4-458F-AC29-6BBD0B0B2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020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185CDA-DE5C-4991-952D-247F9E301278}" type="slidenum">
              <a:rPr lang="fa-IR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870697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5DB42F-7C27-45DC-AD9A-5651B4EC90BA}" type="slidenum">
              <a:rPr lang="fa-IR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261177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12267F-B163-4AF1-9B51-D885FA9C02DB}" type="slidenum">
              <a:rPr lang="fa-IR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488753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FC3B57-72BD-415A-8C2B-3EA0CE6EC0BA}" type="slidenum">
              <a:rPr lang="fa-IR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299470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830958-F005-4324-AFAD-F33914DD0228}" type="slidenum">
              <a:rPr lang="fa-IR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984014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4313FC-BEDB-4E8F-A474-1FDDE605910A}" type="slidenum">
              <a:rPr lang="fa-IR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588106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D9E739-2989-43C8-994B-FCC806E41EAE}" type="slidenum">
              <a:rPr lang="fa-IR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429206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10E8FE-4176-4ECD-B5F2-5F0523D899DA}" type="slidenum">
              <a:rPr lang="fa-IR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90332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BD42183-5455-50CD-CE02-FC699314E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6C0C414-824B-357A-552E-A1D189062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CA72DFE-F634-4C46-D574-AF31F7684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C8698-DA4D-4CD6-9D55-0390D11A8927}" type="datetime1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256EDFC-B16E-A119-F75A-3B187DF0A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شاهین شایان آرانی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11F238B-E486-56CC-E882-103CA335F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3BDB-47D4-458F-AC29-6BBD0B0B2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7685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ED5C60-BFD2-4EEC-B4D8-452D916BC04D}" type="slidenum">
              <a:rPr lang="fa-IR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352888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227513-49DA-4863-8784-21411B00A111}" type="slidenum">
              <a:rPr lang="fa-IR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131922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691AD0-72DA-4D29-8265-24744BD4A7F9}" type="slidenum">
              <a:rPr lang="fa-IR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453581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F09676-3A69-4EAB-9EB6-85FA462AB5B6}" type="slidenum">
              <a:rPr lang="fa-IR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967573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430E69F-2D50-D114-5F01-FD1EB7894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E292161-AFA9-7D11-732D-A438905F2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5F3F37B-EC28-DF60-9B0E-09336A906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2238-7130-40F6-9A8E-1B7650169B80}" type="datetime1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1C56B8C-E7F2-729F-9B5F-7A343F2D3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شاهین شایان آرانی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8E380A1-6DE7-A043-249A-F980A3972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3BDB-47D4-458F-AC29-6BBD0B0B2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352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0280A6A-E9C2-ECDE-7D5B-6ADD0C487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486EE8C-7A4F-423B-84EF-3A5F11F0E0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7C5A22F-D75C-7BCB-8BBE-4D47120736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EB7C2A6-462D-DB59-A088-8C8451C25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FCA35-58CC-4C96-B973-116203C06F60}" type="datetime1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B4CFA9F-2CE7-C401-FB74-5AEE746AE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شاهین شایان آرانی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3C25385-20C2-B3C9-3E2A-0619313CF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3BDB-47D4-458F-AC29-6BBD0B0B2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440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3601480-BFA6-7E37-DD1E-293DC480C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63D5140-D057-25DD-6FCA-997A92A6D5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8158759-601B-C6ED-4DC0-C7A8FEC787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105D367D-9C88-4EB4-4B26-1AA82A117F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A8954578-AF68-B0B9-3C61-DE5BB27F1A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8BE7AD7-A79A-EE7D-1360-84828F9F3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2C7F9-E49E-4D68-A019-8F97007D99EE}" type="datetime1">
              <a:rPr lang="en-US" smtClean="0"/>
              <a:t>11/18/2024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AF350BCE-99B1-666C-13CC-CEBC7B833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شاهین شایان آرانی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E567A002-2C0A-0F0D-84F5-5F3975D68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3BDB-47D4-458F-AC29-6BBD0B0B2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149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1E8B354-2D02-71FC-009C-C51DA0191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192C4F4A-4F75-57E6-1FCF-4791B634E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235AB-2C20-446E-9942-0A8E62AE7290}" type="datetime1">
              <a:rPr lang="en-US" smtClean="0"/>
              <a:t>11/18/2024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2386AC3-010E-E1B4-8F77-0DA2A1A9C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شاهین شایان آرانی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4EE4A081-079B-A9F0-A4DA-B43FAE560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3BDB-47D4-458F-AC29-6BBD0B0B2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434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D4F81AF7-6DC1-9164-D61E-FE22C5310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F5DE-23EF-47C4-BF06-B30BF7A2EDCA}" type="datetime1">
              <a:rPr lang="en-US" smtClean="0"/>
              <a:t>11/18/2024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6D2F44EB-BFA7-B497-ADF7-0A7A7BD32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شاهین شایان آرانی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C6A4FADA-217B-D858-0E1F-2F9A53103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3BDB-47D4-458F-AC29-6BBD0B0B2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964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CA7984C-B4FE-A2B6-1CFC-E01E12CC3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F3A237B-585F-AE71-7D8D-6EE517593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F3C3F39-7D75-20E8-A593-141CBB7D73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CF06D7F-AF9F-270D-7FAD-52B6AE5E1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8DD5-9079-4F1E-AC09-BE81A1455D29}" type="datetime1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0BE98BB-1F7D-1E7A-C406-26524B80B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شاهین شایان آرانی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7000D99-6F97-4128-B140-8FAF43183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3BDB-47D4-458F-AC29-6BBD0B0B2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835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F3820C7-6EBD-C156-3939-2EB006F95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24FAAFB5-C974-4927-0D3B-9AF0787BBE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B6954CF-E88D-F5CE-8F64-85C6B92025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50072E3-A158-B14E-DFCE-912377EA5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8809-07AF-415C-AADA-148FB38E96AB}" type="datetime1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5AB0010-4BC8-EF3E-AC1B-DA59D73A0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شاهین شایان آرانی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8FECAC0-00E1-3F91-7FAE-6872BD169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3BDB-47D4-458F-AC29-6BBD0B0B2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80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A72B967D-2A1B-06B4-C45B-7B7C4BAE9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2401924-2922-03F4-FBCD-01CD5612CD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3F4B302-F021-77A4-04A6-A972C996BA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0D477-BE3C-4511-8251-274FC45926A7}" type="datetime1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2DD44CB-861D-56D6-BA6B-24CA4C171B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a-IR"/>
              <a:t>شاهین شایان آرانی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2AE915D-4D4A-649E-E6E3-0F77089245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B3BDB-47D4-458F-AC29-6BBD0B0B2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19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16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1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94F04F-0906-4E90-8AAC-1B737312AEB9}" type="slidenum">
              <a:rPr lang="fa-IR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3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/>
      <p:bldP spid="58371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3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5837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3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4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3ED912E-F93A-A15C-48A9-96180F120A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6295" y="1008728"/>
            <a:ext cx="9208167" cy="2889504"/>
          </a:xfrm>
        </p:spPr>
        <p:txBody>
          <a:bodyPr>
            <a:normAutofit/>
          </a:bodyPr>
          <a:lstStyle/>
          <a:p>
            <a:pPr rtl="1">
              <a:lnSpc>
                <a:spcPct val="150000"/>
              </a:lnSpc>
            </a:pPr>
            <a:r>
              <a:rPr lang="fa-IR" sz="2000" b="1" u="sng" dirty="0" err="1">
                <a:solidFill>
                  <a:schemeClr val="bg1"/>
                </a:solidFill>
                <a:cs typeface="B Nazanin" panose="00000400000000000000" pitchFamily="2" charset="-78"/>
              </a:rPr>
              <a:t>بسمه</a:t>
            </a:r>
            <a:r>
              <a:rPr lang="fa-IR" sz="2000" b="1" u="sng" dirty="0">
                <a:solidFill>
                  <a:schemeClr val="bg1"/>
                </a:solidFill>
                <a:cs typeface="B Nazanin" panose="00000400000000000000" pitchFamily="2" charset="-78"/>
              </a:rPr>
              <a:t> تعالی</a:t>
            </a:r>
            <a:r>
              <a:rPr lang="en-US" sz="2200" b="1" dirty="0">
                <a:solidFill>
                  <a:schemeClr val="bg1"/>
                </a:solidFill>
                <a:cs typeface="B Nazanin" panose="00000400000000000000" pitchFamily="2" charset="-78"/>
              </a:rPr>
              <a:t/>
            </a:r>
            <a:br>
              <a:rPr lang="en-US" sz="2200" b="1" dirty="0">
                <a:solidFill>
                  <a:schemeClr val="bg1"/>
                </a:solidFill>
                <a:cs typeface="B Nazanin" panose="00000400000000000000" pitchFamily="2" charset="-78"/>
              </a:rPr>
            </a:br>
            <a:r>
              <a:rPr lang="fa-IR" sz="4400" b="1" dirty="0">
                <a:solidFill>
                  <a:srgbClr val="33CC33"/>
                </a:solidFill>
                <a:cs typeface="B Titr" panose="00000700000000000000" pitchFamily="2" charset="-78"/>
              </a:rPr>
              <a:t>تطبیق مقررات دربانك های ایران</a:t>
            </a:r>
            <a:r>
              <a:rPr lang="fa-IR" sz="2000" b="1" dirty="0">
                <a:solidFill>
                  <a:srgbClr val="33CC33"/>
                </a:solidFill>
                <a:cs typeface="B Titr" panose="00000700000000000000" pitchFamily="2" charset="-78"/>
              </a:rPr>
              <a:t/>
            </a:r>
            <a:br>
              <a:rPr lang="fa-IR" sz="2000" b="1" dirty="0">
                <a:solidFill>
                  <a:srgbClr val="33CC33"/>
                </a:solidFill>
                <a:cs typeface="B Titr" panose="00000700000000000000" pitchFamily="2" charset="-78"/>
              </a:rPr>
            </a:br>
            <a:r>
              <a:rPr lang="en-US" sz="4900" b="1" dirty="0">
                <a:solidFill>
                  <a:srgbClr val="33CC33"/>
                </a:solidFill>
                <a:cs typeface="B Titr" panose="00000700000000000000" pitchFamily="2" charset="-78"/>
              </a:rPr>
              <a:t>Compliance in Iranian Banking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816DBE6C-E022-2C79-C1FF-59210C3078EB}"/>
              </a:ext>
            </a:extLst>
          </p:cNvPr>
          <p:cNvSpPr txBox="1"/>
          <p:nvPr/>
        </p:nvSpPr>
        <p:spPr>
          <a:xfrm>
            <a:off x="3659260" y="4675551"/>
            <a:ext cx="5780690" cy="1304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a-IR" b="1" dirty="0">
                <a:solidFill>
                  <a:schemeClr val="bg1"/>
                </a:solidFill>
                <a:cs typeface="B Titr" panose="00000700000000000000" pitchFamily="2" charset="-78"/>
              </a:rPr>
              <a:t>شاهین شایان آرانی</a:t>
            </a:r>
          </a:p>
          <a:p>
            <a:pPr algn="ctr">
              <a:lnSpc>
                <a:spcPct val="150000"/>
              </a:lnSpc>
            </a:pPr>
            <a:r>
              <a:rPr lang="fa-IR" b="1" dirty="0">
                <a:solidFill>
                  <a:schemeClr val="bg1"/>
                </a:solidFill>
                <a:cs typeface="B Titr" panose="00000700000000000000" pitchFamily="2" charset="-78"/>
              </a:rPr>
              <a:t>آبان ماه 1403 </a:t>
            </a:r>
          </a:p>
          <a:p>
            <a:pPr algn="ctr">
              <a:lnSpc>
                <a:spcPct val="150000"/>
              </a:lnSpc>
            </a:pPr>
            <a:r>
              <a:rPr lang="fa-IR" b="1" dirty="0">
                <a:solidFill>
                  <a:schemeClr val="bg1"/>
                </a:solidFill>
                <a:cs typeface="B Titr" panose="00000700000000000000" pitchFamily="2" charset="-78"/>
              </a:rPr>
              <a:t>تهران</a:t>
            </a:r>
            <a:endParaRPr lang="en-US" b="1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9CC56478-0B18-655F-9C35-C7DB90418B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9661" cy="106749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3522" y="0"/>
            <a:ext cx="1018478" cy="981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94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4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A51DEFB-277B-AFD0-69A3-923278792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1441"/>
            <a:ext cx="10515600" cy="1371711"/>
          </a:xfrm>
        </p:spPr>
        <p:txBody>
          <a:bodyPr>
            <a:normAutofit/>
          </a:bodyPr>
          <a:lstStyle/>
          <a:p>
            <a:pPr algn="ctr" rtl="1">
              <a:lnSpc>
                <a:spcPct val="100000"/>
              </a:lnSpc>
            </a:pPr>
            <a:r>
              <a:rPr lang="en-US" sz="3300" b="1" dirty="0">
                <a:solidFill>
                  <a:srgbClr val="33CC33"/>
                </a:solidFill>
                <a:latin typeface="Calibri" panose="020F0502020204030204"/>
              </a:rPr>
              <a:t>ESG Centric Economy</a:t>
            </a:r>
            <a:r>
              <a:rPr lang="fa-IR" sz="3700" dirty="0">
                <a:solidFill>
                  <a:srgbClr val="33CC33"/>
                </a:solidFill>
                <a:latin typeface="Calibri" panose="020F0502020204030204"/>
                <a:cs typeface="Arial" panose="020B0604020202020204" pitchFamily="34" charset="0"/>
              </a:rPr>
              <a:t/>
            </a:r>
            <a:br>
              <a:rPr lang="fa-IR" sz="3700" dirty="0">
                <a:solidFill>
                  <a:srgbClr val="33CC33"/>
                </a:solidFill>
                <a:latin typeface="Calibri" panose="020F0502020204030204"/>
                <a:cs typeface="Arial" panose="020B0604020202020204" pitchFamily="34" charset="0"/>
              </a:rPr>
            </a:br>
            <a:r>
              <a:rPr lang="fa-IR" sz="2200" b="1" dirty="0">
                <a:solidFill>
                  <a:srgbClr val="33CC33"/>
                </a:solidFill>
                <a:cs typeface="B Titr" panose="00000700000000000000" pitchFamily="2" charset="-78"/>
              </a:rPr>
              <a:t>پایداری اقتصادی بر محور</a:t>
            </a:r>
            <a:br>
              <a:rPr lang="fa-IR" sz="2200" b="1" dirty="0">
                <a:solidFill>
                  <a:srgbClr val="33CC33"/>
                </a:solidFill>
                <a:cs typeface="B Titr" panose="00000700000000000000" pitchFamily="2" charset="-78"/>
              </a:rPr>
            </a:br>
            <a:r>
              <a:rPr lang="fa-IR" sz="2200" b="1" dirty="0">
                <a:solidFill>
                  <a:srgbClr val="33CC33"/>
                </a:solidFill>
                <a:cs typeface="B Titr" panose="00000700000000000000" pitchFamily="2" charset="-78"/>
              </a:rPr>
              <a:t>حفظ محیط زیست، تاثیر گذاری اجتماعی و رعایت اصول راهبری</a:t>
            </a:r>
            <a:endParaRPr lang="en-US" sz="2000" dirty="0">
              <a:solidFill>
                <a:prstClr val="white"/>
              </a:solidFill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="" xmlns:a16="http://schemas.microsoft.com/office/drawing/2014/main" id="{3F897B15-AEEF-7CC7-8194-E7421837C6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8608" y="1902714"/>
            <a:ext cx="5153446" cy="4274249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fa-IR" sz="2300" b="0" i="0" dirty="0">
                <a:solidFill>
                  <a:schemeClr val="bg1"/>
                </a:solidFill>
                <a:effectLst/>
                <a:latin typeface="Vazir"/>
                <a:cs typeface="B Nazanin" panose="00000400000000000000" pitchFamily="2" charset="-78"/>
              </a:rPr>
              <a:t>اهداف توسعه پایدار، مجموعه‌ای از ۱۷ هدف بین المللی به هم پیوسته بوده که به ‌منظور ارائه طرحی برای دستیابی به آینده بهتر و پایدارتر برای بشر، طراحی گردیده ‌ا</a:t>
            </a:r>
            <a:r>
              <a:rPr lang="fa-IR" sz="2300" dirty="0">
                <a:solidFill>
                  <a:schemeClr val="bg1"/>
                </a:solidFill>
                <a:latin typeface="Vazir"/>
                <a:cs typeface="B Nazanin" panose="00000400000000000000" pitchFamily="2" charset="-78"/>
              </a:rPr>
              <a:t>س</a:t>
            </a:r>
            <a:r>
              <a:rPr lang="fa-IR" sz="2300" b="0" i="0" dirty="0">
                <a:solidFill>
                  <a:schemeClr val="bg1"/>
                </a:solidFill>
                <a:effectLst/>
                <a:latin typeface="Vazir"/>
                <a:cs typeface="B Nazanin" panose="00000400000000000000" pitchFamily="2" charset="-78"/>
              </a:rPr>
              <a:t>ت. اهداف توسعه پایدار یا </a:t>
            </a:r>
            <a:r>
              <a:rPr lang="en-US" sz="2300" b="0" i="0" dirty="0">
                <a:solidFill>
                  <a:schemeClr val="bg1"/>
                </a:solidFill>
                <a:effectLst/>
                <a:latin typeface="Vazir"/>
                <a:cs typeface="B Nazanin" panose="00000400000000000000" pitchFamily="2" charset="-78"/>
              </a:rPr>
              <a:t>Sustainable Development </a:t>
            </a:r>
            <a:r>
              <a:rPr lang="en-US" sz="2300" b="0" i="0" dirty="0" smtClean="0">
                <a:solidFill>
                  <a:schemeClr val="bg1"/>
                </a:solidFill>
                <a:effectLst/>
                <a:latin typeface="Vazir"/>
                <a:cs typeface="B Nazanin" panose="00000400000000000000" pitchFamily="2" charset="-78"/>
              </a:rPr>
              <a:t>Goals (SDG)</a:t>
            </a:r>
            <a:r>
              <a:rPr lang="fa-IR" sz="2300" b="0" i="0" dirty="0" smtClean="0">
                <a:solidFill>
                  <a:schemeClr val="bg1"/>
                </a:solidFill>
                <a:effectLst/>
                <a:latin typeface="Vazir"/>
                <a:cs typeface="B Nazanin" panose="00000400000000000000" pitchFamily="2" charset="-78"/>
              </a:rPr>
              <a:t>، </a:t>
            </a:r>
            <a:r>
              <a:rPr lang="fa-IR" sz="2300" b="0" i="0" dirty="0">
                <a:solidFill>
                  <a:schemeClr val="bg1"/>
                </a:solidFill>
                <a:effectLst/>
                <a:latin typeface="Vazir"/>
                <a:cs typeface="B Nazanin" panose="00000400000000000000" pitchFamily="2" charset="-78"/>
              </a:rPr>
              <a:t>در سال ۲۰۱۵ میلادی </a:t>
            </a:r>
            <a:r>
              <a:rPr lang="fa-IR" sz="2300" b="0" i="0" dirty="0" smtClean="0">
                <a:solidFill>
                  <a:schemeClr val="bg1"/>
                </a:solidFill>
                <a:effectLst/>
                <a:latin typeface="Vazir"/>
                <a:cs typeface="B Nazanin" panose="00000400000000000000" pitchFamily="2" charset="-78"/>
              </a:rPr>
              <a:t>توسط 193 عضو </a:t>
            </a:r>
            <a:r>
              <a:rPr lang="fa-IR" sz="2300" b="0" i="0" dirty="0">
                <a:solidFill>
                  <a:schemeClr val="bg1"/>
                </a:solidFill>
                <a:effectLst/>
                <a:latin typeface="Vazir"/>
                <a:cs typeface="B Nazanin" panose="00000400000000000000" pitchFamily="2" charset="-78"/>
              </a:rPr>
              <a:t>سازمان ملل متحد به عنوان یک فراخوان بین المللی در جهت اقدام و حرکت به سوی پایان دادن به فقر، برقراری عدالت اقتصادی، حفاظت از کره زمین و تضمین اینکه تا سال ۲۰۳۰ میلادی همه مردم از صلح، عدالت، حداقل بهداشت و رفاه عمومی برخوردار گردند، </a:t>
            </a:r>
            <a:r>
              <a:rPr lang="fa-IR" sz="2300" b="0" i="0" dirty="0" smtClean="0">
                <a:solidFill>
                  <a:schemeClr val="bg1"/>
                </a:solidFill>
                <a:effectLst/>
                <a:latin typeface="Vazir"/>
                <a:cs typeface="B Nazanin" panose="00000400000000000000" pitchFamily="2" charset="-78"/>
              </a:rPr>
              <a:t>تصویب </a:t>
            </a:r>
            <a:r>
              <a:rPr lang="fa-IR" sz="2300" b="0" i="0" dirty="0">
                <a:solidFill>
                  <a:schemeClr val="bg1"/>
                </a:solidFill>
                <a:effectLst/>
                <a:latin typeface="Vazir"/>
                <a:cs typeface="B Nazanin" panose="00000400000000000000" pitchFamily="2" charset="-78"/>
              </a:rPr>
              <a:t>شده است.</a:t>
            </a:r>
            <a:endParaRPr lang="en-US" sz="23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5702F48D-2862-C1C2-FE26-25784FFCD25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92"/>
            <a:ext cx="999661" cy="106749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3522" y="0"/>
            <a:ext cx="1018478" cy="981307"/>
          </a:xfrm>
          <a:prstGeom prst="rect">
            <a:avLst/>
          </a:prstGeom>
        </p:spPr>
      </p:pic>
      <p:sp>
        <p:nvSpPr>
          <p:cNvPr id="9" name="Footer Placeholder 5">
            <a:extLst>
              <a:ext uri="{FF2B5EF4-FFF2-40B4-BE49-F238E27FC236}">
                <a16:creationId xmlns="" xmlns:a16="http://schemas.microsoft.com/office/drawing/2014/main" id="{5355738D-1BD7-68AE-1398-7201D67E25A0}"/>
              </a:ext>
            </a:extLst>
          </p:cNvPr>
          <p:cNvSpPr txBox="1">
            <a:spLocks/>
          </p:cNvSpPr>
          <p:nvPr/>
        </p:nvSpPr>
        <p:spPr>
          <a:xfrm>
            <a:off x="4038600" y="6491416"/>
            <a:ext cx="4114800" cy="2808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a-IR" sz="1000" i="1" dirty="0">
                <a:solidFill>
                  <a:prstClr val="white"/>
                </a:solidFill>
                <a:latin typeface="Calibri" panose="020F0502020204030204"/>
                <a:cs typeface="B Titr" panose="00000700000000000000" pitchFamily="2" charset="-78"/>
              </a:rPr>
              <a:t>شاهین شایان آرانی</a:t>
            </a:r>
            <a:endParaRPr lang="en-US" sz="1000" i="1" dirty="0">
              <a:solidFill>
                <a:prstClr val="white"/>
              </a:solidFill>
              <a:latin typeface="Calibri" panose="020F0502020204030204"/>
              <a:cs typeface="B Titr" panose="00000700000000000000" pitchFamily="2" charset="-78"/>
            </a:endParaRPr>
          </a:p>
        </p:txBody>
      </p:sp>
      <p:pic>
        <p:nvPicPr>
          <p:cNvPr id="11" name="Content Placeholder 6">
            <a:extLst>
              <a:ext uri="{FF2B5EF4-FFF2-40B4-BE49-F238E27FC236}">
                <a16:creationId xmlns="" xmlns:a16="http://schemas.microsoft.com/office/drawing/2014/main" id="{5F3A0A78-0547-1E5F-8F34-A877E43A125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832" y="1825625"/>
            <a:ext cx="5449824" cy="4351338"/>
          </a:xfrm>
        </p:spPr>
      </p:pic>
    </p:spTree>
    <p:extLst>
      <p:ext uri="{BB962C8B-B14F-4D97-AF65-F5344CB8AC3E}">
        <p14:creationId xmlns:p14="http://schemas.microsoft.com/office/powerpoint/2010/main" val="2211773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4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A51DEFB-277B-AFD0-69A3-923278792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8279"/>
            <a:ext cx="10515600" cy="1424874"/>
          </a:xfrm>
        </p:spPr>
        <p:txBody>
          <a:bodyPr>
            <a:normAutofit/>
          </a:bodyPr>
          <a:lstStyle/>
          <a:p>
            <a:pPr algn="ctr" rtl="1">
              <a:lnSpc>
                <a:spcPct val="100000"/>
              </a:lnSpc>
            </a:pPr>
            <a:r>
              <a:rPr lang="en-US" sz="3300" b="1" dirty="0">
                <a:solidFill>
                  <a:srgbClr val="33CC33"/>
                </a:solidFill>
                <a:latin typeface="Calibri" panose="020F0502020204030204"/>
              </a:rPr>
              <a:t>ESG Centric Economy</a:t>
            </a:r>
            <a:r>
              <a:rPr lang="fa-IR" sz="3700" dirty="0">
                <a:solidFill>
                  <a:srgbClr val="33CC33"/>
                </a:solidFill>
                <a:latin typeface="Calibri" panose="020F0502020204030204"/>
                <a:cs typeface="Arial" panose="020B0604020202020204" pitchFamily="34" charset="0"/>
              </a:rPr>
              <a:t/>
            </a:r>
            <a:br>
              <a:rPr lang="fa-IR" sz="3700" dirty="0">
                <a:solidFill>
                  <a:srgbClr val="33CC33"/>
                </a:solidFill>
                <a:latin typeface="Calibri" panose="020F0502020204030204"/>
                <a:cs typeface="Arial" panose="020B0604020202020204" pitchFamily="34" charset="0"/>
              </a:rPr>
            </a:br>
            <a:r>
              <a:rPr lang="fa-IR" sz="2200" b="1" dirty="0">
                <a:solidFill>
                  <a:srgbClr val="33CC33"/>
                </a:solidFill>
                <a:cs typeface="B Titr" panose="00000700000000000000" pitchFamily="2" charset="-78"/>
              </a:rPr>
              <a:t>پایداری اقتصادی بر محور</a:t>
            </a:r>
            <a:br>
              <a:rPr lang="fa-IR" sz="2200" b="1" dirty="0">
                <a:solidFill>
                  <a:srgbClr val="33CC33"/>
                </a:solidFill>
                <a:cs typeface="B Titr" panose="00000700000000000000" pitchFamily="2" charset="-78"/>
              </a:rPr>
            </a:br>
            <a:r>
              <a:rPr lang="fa-IR" sz="2200" b="1" dirty="0">
                <a:solidFill>
                  <a:srgbClr val="33CC33"/>
                </a:solidFill>
                <a:cs typeface="B Titr" panose="00000700000000000000" pitchFamily="2" charset="-78"/>
              </a:rPr>
              <a:t>حفظ محیط زیست، تاثیر گذاری اجتماعی و رعایت اصول راهبری</a:t>
            </a:r>
            <a:endParaRPr lang="en-US" sz="2000" dirty="0">
              <a:solidFill>
                <a:prstClr val="white"/>
              </a:solidFill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13" name="Content Placeholder 12">
            <a:extLst>
              <a:ext uri="{FF2B5EF4-FFF2-40B4-BE49-F238E27FC236}">
                <a16:creationId xmlns="" xmlns:a16="http://schemas.microsoft.com/office/drawing/2014/main" id="{D7A8E6FC-5A4F-8182-4E28-CDFAE97E01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67694" y="1804359"/>
            <a:ext cx="7024575" cy="4667250"/>
          </a:xfrm>
        </p:spPr>
        <p:txBody>
          <a:bodyPr>
            <a:normAutofit fontScale="25000" lnSpcReduction="20000"/>
          </a:bodyPr>
          <a:lstStyle/>
          <a:p>
            <a:pPr marL="0" indent="0" algn="r" rtl="1">
              <a:buSzPct val="150000"/>
              <a:buNone/>
            </a:pPr>
            <a:r>
              <a:rPr lang="fa-IR" sz="5600" b="1" dirty="0">
                <a:solidFill>
                  <a:srgbClr val="FFFF00"/>
                </a:solidFill>
                <a:latin typeface="Vazir"/>
                <a:cs typeface="B Nazanin" panose="00000400000000000000" pitchFamily="2" charset="-78"/>
              </a:rPr>
              <a:t>1) ریشه کن کردن فقر</a:t>
            </a:r>
            <a:r>
              <a:rPr lang="fa-IR" sz="5600" b="0" i="0" dirty="0">
                <a:solidFill>
                  <a:srgbClr val="FFFF00"/>
                </a:solidFill>
                <a:effectLst/>
                <a:latin typeface="Vazir"/>
                <a:cs typeface="B Nazanin" panose="00000400000000000000" pitchFamily="2" charset="-78"/>
              </a:rPr>
              <a:t>، </a:t>
            </a:r>
            <a:r>
              <a:rPr lang="fa-IR" sz="4400" b="0" i="0" dirty="0">
                <a:solidFill>
                  <a:schemeClr val="bg1"/>
                </a:solidFill>
                <a:effectLst/>
                <a:latin typeface="Vazir"/>
                <a:cs typeface="B Nazanin" panose="00000400000000000000" pitchFamily="2" charset="-78"/>
              </a:rPr>
              <a:t>به فقر در همه اشکالش در همه جا پایان دهیم</a:t>
            </a:r>
          </a:p>
          <a:p>
            <a:pPr marL="0" indent="0" algn="just" rtl="1">
              <a:buSzPct val="150000"/>
              <a:buNone/>
            </a:pPr>
            <a:r>
              <a:rPr lang="fa-IR" sz="5600" b="1" i="0" dirty="0">
                <a:solidFill>
                  <a:srgbClr val="FFFF00"/>
                </a:solidFill>
                <a:effectLst/>
                <a:latin typeface="Vazir"/>
                <a:cs typeface="B Nazanin" panose="00000400000000000000" pitchFamily="2" charset="-78"/>
              </a:rPr>
              <a:t>2) ریشه کن کردن گرسنگی</a:t>
            </a:r>
            <a:r>
              <a:rPr lang="fa-IR" sz="5600" b="1" dirty="0">
                <a:solidFill>
                  <a:srgbClr val="FFFF00"/>
                </a:solidFill>
                <a:latin typeface="Vazir"/>
                <a:cs typeface="B Nazanin" panose="00000400000000000000" pitchFamily="2" charset="-78"/>
              </a:rPr>
              <a:t>، </a:t>
            </a:r>
            <a:r>
              <a:rPr lang="fa-IR" sz="4400" b="0" i="0" dirty="0">
                <a:solidFill>
                  <a:schemeClr val="bg1"/>
                </a:solidFill>
                <a:effectLst/>
                <a:latin typeface="Vazir"/>
                <a:cs typeface="B Nazanin" panose="00000400000000000000" pitchFamily="2" charset="-78"/>
              </a:rPr>
              <a:t>گرسنگی را در جهان به صفر برسانیم.</a:t>
            </a:r>
          </a:p>
          <a:p>
            <a:pPr marL="0" indent="0" algn="just" rtl="1">
              <a:buSzPct val="150000"/>
              <a:buNone/>
            </a:pPr>
            <a:r>
              <a:rPr lang="fa-IR" sz="5600" b="1" i="0" dirty="0">
                <a:solidFill>
                  <a:srgbClr val="FFFF00"/>
                </a:solidFill>
                <a:effectLst/>
                <a:latin typeface="Vazir"/>
                <a:cs typeface="B Nazanin" panose="00000400000000000000" pitchFamily="2" charset="-78"/>
              </a:rPr>
              <a:t>3) سلامتی و تندرستی</a:t>
            </a:r>
            <a:r>
              <a:rPr lang="fa-IR" sz="5600" b="0" i="0" dirty="0">
                <a:solidFill>
                  <a:srgbClr val="FFFF00"/>
                </a:solidFill>
                <a:effectLst/>
                <a:latin typeface="Vazir"/>
                <a:cs typeface="B Nazanin" panose="00000400000000000000" pitchFamily="2" charset="-78"/>
              </a:rPr>
              <a:t>، </a:t>
            </a:r>
            <a:r>
              <a:rPr lang="fa-IR" sz="4400" b="0" i="0" dirty="0">
                <a:solidFill>
                  <a:schemeClr val="bg1"/>
                </a:solidFill>
                <a:effectLst/>
                <a:latin typeface="Vazir"/>
                <a:cs typeface="B Nazanin" panose="00000400000000000000" pitchFamily="2" charset="-78"/>
              </a:rPr>
              <a:t>تضمین زندگی سالم و ارتقای رفاه برای همه در تمام سنین</a:t>
            </a:r>
          </a:p>
          <a:p>
            <a:pPr marL="0" indent="0" algn="just" rtl="1">
              <a:buSzPct val="150000"/>
              <a:buNone/>
            </a:pPr>
            <a:r>
              <a:rPr lang="fa-IR" sz="5600" b="1" i="0" dirty="0">
                <a:solidFill>
                  <a:srgbClr val="FFFF00"/>
                </a:solidFill>
                <a:effectLst/>
                <a:latin typeface="Vazir"/>
                <a:cs typeface="B Nazanin" panose="00000400000000000000" pitchFamily="2" charset="-78"/>
              </a:rPr>
              <a:t>4) آموزش با کیفیت</a:t>
            </a:r>
            <a:r>
              <a:rPr lang="fa-IR" sz="5600" dirty="0">
                <a:solidFill>
                  <a:srgbClr val="FFFF00"/>
                </a:solidFill>
                <a:latin typeface="Vazir"/>
                <a:cs typeface="B Nazanin" panose="00000400000000000000" pitchFamily="2" charset="-78"/>
              </a:rPr>
              <a:t>، </a:t>
            </a:r>
            <a:r>
              <a:rPr lang="fa-IR" sz="4400" b="0" i="0" dirty="0">
                <a:solidFill>
                  <a:schemeClr val="bg1"/>
                </a:solidFill>
                <a:effectLst/>
                <a:latin typeface="Vazir"/>
                <a:cs typeface="B Nazanin" panose="00000400000000000000" pitchFamily="2" charset="-78"/>
              </a:rPr>
              <a:t>فراهم کردن شرایط آموزش با کیفیت در همه جای دنیا</a:t>
            </a:r>
          </a:p>
          <a:p>
            <a:pPr marL="0" indent="0" algn="just" rtl="1">
              <a:buSzPct val="150000"/>
              <a:buNone/>
            </a:pPr>
            <a:r>
              <a:rPr lang="fa-IR" sz="5600" b="1" i="0" dirty="0">
                <a:solidFill>
                  <a:srgbClr val="FFFF00"/>
                </a:solidFill>
                <a:effectLst/>
                <a:latin typeface="Vazir"/>
                <a:cs typeface="B Nazanin" panose="00000400000000000000" pitchFamily="2" charset="-78"/>
              </a:rPr>
              <a:t>5) برابری جنسیتی</a:t>
            </a:r>
            <a:r>
              <a:rPr lang="fa-IR" sz="5600" dirty="0">
                <a:solidFill>
                  <a:schemeClr val="bg1"/>
                </a:solidFill>
                <a:latin typeface="Vazir"/>
                <a:cs typeface="B Nazanin" panose="00000400000000000000" pitchFamily="2" charset="-78"/>
              </a:rPr>
              <a:t>، </a:t>
            </a:r>
            <a:r>
              <a:rPr lang="fa-IR" sz="4400" b="0" i="0" dirty="0">
                <a:solidFill>
                  <a:schemeClr val="bg1"/>
                </a:solidFill>
                <a:effectLst/>
                <a:latin typeface="Vazir"/>
                <a:cs typeface="B Nazanin" panose="00000400000000000000" pitchFamily="2" charset="-78"/>
              </a:rPr>
              <a:t>دستیابی به برابری جنسیتی و توانمندسازی همه زنان و دختران</a:t>
            </a:r>
          </a:p>
          <a:p>
            <a:pPr marL="0" indent="0" algn="just" rtl="1">
              <a:buSzPct val="150000"/>
              <a:buNone/>
            </a:pPr>
            <a:r>
              <a:rPr lang="fa-IR" sz="5600" b="1" i="0" dirty="0">
                <a:solidFill>
                  <a:srgbClr val="FFFF00"/>
                </a:solidFill>
                <a:effectLst/>
                <a:latin typeface="Vazir"/>
                <a:cs typeface="B Nazanin" panose="00000400000000000000" pitchFamily="2" charset="-78"/>
              </a:rPr>
              <a:t>6</a:t>
            </a:r>
            <a:r>
              <a:rPr lang="fa-IR" sz="5600" b="1" dirty="0">
                <a:solidFill>
                  <a:srgbClr val="FFFF00"/>
                </a:solidFill>
                <a:latin typeface="Vazir"/>
                <a:cs typeface="B Nazanin" panose="00000400000000000000" pitchFamily="2" charset="-78"/>
              </a:rPr>
              <a:t>) آب </a:t>
            </a:r>
            <a:r>
              <a:rPr lang="fa-IR" sz="5600" b="1" dirty="0">
                <a:solidFill>
                  <a:srgbClr val="FFFF66"/>
                </a:solidFill>
                <a:latin typeface="Vazir"/>
                <a:cs typeface="B Nazanin" panose="00000400000000000000" pitchFamily="2" charset="-78"/>
              </a:rPr>
              <a:t>سالم و بهداشت</a:t>
            </a:r>
            <a:r>
              <a:rPr lang="fa-IR" sz="5600" dirty="0">
                <a:solidFill>
                  <a:srgbClr val="FFFF00"/>
                </a:solidFill>
                <a:latin typeface="Vazir"/>
                <a:cs typeface="B Nazanin" panose="00000400000000000000" pitchFamily="2" charset="-78"/>
              </a:rPr>
              <a:t>،</a:t>
            </a:r>
            <a:r>
              <a:rPr lang="fa-IR" sz="4400" dirty="0">
                <a:solidFill>
                  <a:srgbClr val="FFFF00"/>
                </a:solidFill>
                <a:latin typeface="Vazir"/>
                <a:cs typeface="B Nazanin" panose="00000400000000000000" pitchFamily="2" charset="-78"/>
              </a:rPr>
              <a:t> </a:t>
            </a:r>
            <a:r>
              <a:rPr lang="fa-IR" sz="4400" b="0" i="0" dirty="0">
                <a:solidFill>
                  <a:schemeClr val="bg1"/>
                </a:solidFill>
                <a:effectLst/>
                <a:latin typeface="Vazir"/>
                <a:cs typeface="B Nazanin" panose="00000400000000000000" pitchFamily="2" charset="-78"/>
              </a:rPr>
              <a:t>اطمینان از دسترسی به آب و سرویس بهداشتی برای همه</a:t>
            </a:r>
          </a:p>
          <a:p>
            <a:pPr marL="0" indent="0" algn="just" rtl="1">
              <a:buSzPct val="150000"/>
              <a:buNone/>
            </a:pPr>
            <a:r>
              <a:rPr lang="fa-IR" sz="5600" b="1" i="0" dirty="0">
                <a:solidFill>
                  <a:srgbClr val="FFFF00"/>
                </a:solidFill>
                <a:effectLst/>
                <a:latin typeface="Vazir"/>
                <a:cs typeface="B Nazanin" panose="00000400000000000000" pitchFamily="2" charset="-78"/>
              </a:rPr>
              <a:t>7) </a:t>
            </a:r>
            <a:r>
              <a:rPr lang="fa-IR" sz="5600" b="1" i="0" dirty="0">
                <a:solidFill>
                  <a:srgbClr val="FFFF66"/>
                </a:solidFill>
                <a:effectLst/>
                <a:latin typeface="Vazir"/>
                <a:cs typeface="B Nazanin" panose="00000400000000000000" pitchFamily="2" charset="-78"/>
              </a:rPr>
              <a:t>انرژی پاک و مقرون به صرفه</a:t>
            </a:r>
            <a:r>
              <a:rPr lang="fa-IR" sz="4400" dirty="0">
                <a:solidFill>
                  <a:srgbClr val="FFFF00"/>
                </a:solidFill>
                <a:latin typeface="Vazir"/>
                <a:cs typeface="B Nazanin" panose="00000400000000000000" pitchFamily="2" charset="-78"/>
              </a:rPr>
              <a:t>، </a:t>
            </a:r>
            <a:r>
              <a:rPr lang="fa-IR" sz="4400" b="0" i="0" dirty="0">
                <a:solidFill>
                  <a:schemeClr val="bg1"/>
                </a:solidFill>
                <a:effectLst/>
                <a:latin typeface="Vazir"/>
                <a:cs typeface="B Nazanin" panose="00000400000000000000" pitchFamily="2" charset="-78"/>
              </a:rPr>
              <a:t>اطمینان از دسترسی به انرژی مقرون به صرفه، قابل اتکا، پایدار و مدرن</a:t>
            </a:r>
          </a:p>
          <a:p>
            <a:pPr marL="0" indent="0" algn="just" rtl="1">
              <a:buSzPct val="150000"/>
              <a:buNone/>
            </a:pPr>
            <a:r>
              <a:rPr lang="fa-IR" sz="5600" b="1" i="0" dirty="0">
                <a:solidFill>
                  <a:srgbClr val="FFFF00"/>
                </a:solidFill>
                <a:effectLst/>
                <a:latin typeface="Vazir"/>
                <a:cs typeface="B Nazanin" panose="00000400000000000000" pitchFamily="2" charset="-78"/>
              </a:rPr>
              <a:t>8) کار شایسته و رشد اقتصادی</a:t>
            </a:r>
            <a:r>
              <a:rPr lang="fa-IR" sz="5600" dirty="0">
                <a:solidFill>
                  <a:srgbClr val="FFFF00"/>
                </a:solidFill>
                <a:latin typeface="Vazir"/>
                <a:cs typeface="B Nazanin" panose="00000400000000000000" pitchFamily="2" charset="-78"/>
              </a:rPr>
              <a:t>، </a:t>
            </a:r>
            <a:r>
              <a:rPr lang="fa-IR" sz="4400" b="0" i="0" dirty="0">
                <a:solidFill>
                  <a:schemeClr val="bg1"/>
                </a:solidFill>
                <a:effectLst/>
                <a:latin typeface="Vazir"/>
                <a:cs typeface="B Nazanin" panose="00000400000000000000" pitchFamily="2" charset="-78"/>
              </a:rPr>
              <a:t>ترویج رشد اقتصادی فراگیر و پایدار، اشتغال و کار شایسته برای همه</a:t>
            </a:r>
          </a:p>
          <a:p>
            <a:pPr marL="0" indent="0" algn="just" rtl="1">
              <a:buSzPct val="150000"/>
              <a:buNone/>
            </a:pPr>
            <a:r>
              <a:rPr lang="fa-IR" sz="5600" b="1" i="0" dirty="0">
                <a:solidFill>
                  <a:srgbClr val="FFFF00"/>
                </a:solidFill>
                <a:effectLst/>
                <a:latin typeface="Vazir"/>
                <a:cs typeface="B Nazanin" panose="00000400000000000000" pitchFamily="2" charset="-78"/>
              </a:rPr>
              <a:t>9) صنعت، نوآوری و زیرساخت</a:t>
            </a:r>
            <a:r>
              <a:rPr lang="fa-IR" sz="5600" dirty="0">
                <a:solidFill>
                  <a:srgbClr val="FFFF00"/>
                </a:solidFill>
                <a:latin typeface="Vazir"/>
                <a:cs typeface="B Nazanin" panose="00000400000000000000" pitchFamily="2" charset="-78"/>
              </a:rPr>
              <a:t>، </a:t>
            </a:r>
            <a:r>
              <a:rPr lang="fa-IR" sz="4400" b="0" i="0" dirty="0">
                <a:solidFill>
                  <a:schemeClr val="bg1"/>
                </a:solidFill>
                <a:effectLst/>
                <a:latin typeface="Vazir"/>
                <a:cs typeface="B Nazanin" panose="00000400000000000000" pitchFamily="2" charset="-78"/>
              </a:rPr>
              <a:t>ایجاد زیرساخت های انعطاف پذیر، ترویج صنعتی شدن پایدار و تقویت نوآوری</a:t>
            </a:r>
          </a:p>
          <a:p>
            <a:pPr marL="0" indent="0" algn="just" rtl="1">
              <a:buSzPct val="150000"/>
              <a:buNone/>
            </a:pPr>
            <a:r>
              <a:rPr lang="fa-IR" sz="5600" b="1" i="0" dirty="0">
                <a:solidFill>
                  <a:srgbClr val="FFFF00"/>
                </a:solidFill>
                <a:effectLst/>
                <a:latin typeface="Vazir"/>
                <a:cs typeface="B Nazanin" panose="00000400000000000000" pitchFamily="2" charset="-78"/>
              </a:rPr>
              <a:t>10) کاهش نابرابری ها</a:t>
            </a:r>
            <a:r>
              <a:rPr lang="fa-IR" sz="5600" dirty="0">
                <a:solidFill>
                  <a:srgbClr val="FFFF00"/>
                </a:solidFill>
                <a:latin typeface="Vazir"/>
                <a:cs typeface="B Nazanin" panose="00000400000000000000" pitchFamily="2" charset="-78"/>
              </a:rPr>
              <a:t>، </a:t>
            </a:r>
            <a:r>
              <a:rPr lang="fa-IR" sz="4400" b="0" i="0" dirty="0">
                <a:solidFill>
                  <a:schemeClr val="bg1"/>
                </a:solidFill>
                <a:effectLst/>
                <a:latin typeface="Vazir"/>
                <a:cs typeface="B Nazanin" panose="00000400000000000000" pitchFamily="2" charset="-78"/>
              </a:rPr>
              <a:t>کاهش نابرابری در داخل و بین کشورها</a:t>
            </a:r>
          </a:p>
          <a:p>
            <a:pPr marL="0" indent="0" algn="just" rtl="1">
              <a:buSzPct val="150000"/>
              <a:buNone/>
            </a:pPr>
            <a:r>
              <a:rPr lang="fa-IR" sz="5600" b="1" i="0" dirty="0">
                <a:solidFill>
                  <a:srgbClr val="FFFF00"/>
                </a:solidFill>
                <a:effectLst/>
                <a:latin typeface="Vazir"/>
                <a:cs typeface="B Nazanin" panose="00000400000000000000" pitchFamily="2" charset="-78"/>
              </a:rPr>
              <a:t>11) شهرها و جوامع پایدار</a:t>
            </a:r>
            <a:r>
              <a:rPr lang="fa-IR" sz="5600" dirty="0">
                <a:solidFill>
                  <a:srgbClr val="FFFF00"/>
                </a:solidFill>
                <a:latin typeface="Vazir"/>
                <a:cs typeface="B Nazanin" panose="00000400000000000000" pitchFamily="2" charset="-78"/>
              </a:rPr>
              <a:t>،</a:t>
            </a:r>
            <a:r>
              <a:rPr lang="fa-IR" sz="4400" dirty="0">
                <a:solidFill>
                  <a:schemeClr val="bg1"/>
                </a:solidFill>
                <a:latin typeface="Vazir"/>
                <a:cs typeface="B Nazanin" panose="00000400000000000000" pitchFamily="2" charset="-78"/>
              </a:rPr>
              <a:t> </a:t>
            </a:r>
            <a:r>
              <a:rPr lang="fa-IR" sz="4400" b="0" i="0" dirty="0">
                <a:solidFill>
                  <a:schemeClr val="bg1"/>
                </a:solidFill>
                <a:effectLst/>
                <a:latin typeface="Vazir"/>
                <a:cs typeface="B Nazanin" panose="00000400000000000000" pitchFamily="2" charset="-78"/>
              </a:rPr>
              <a:t>شهرهای فراگیر، ایمن، انعطاف پذیر و پایدار</a:t>
            </a:r>
          </a:p>
          <a:p>
            <a:pPr marL="0" indent="0" algn="just" rtl="1">
              <a:buSzPct val="150000"/>
              <a:buNone/>
            </a:pPr>
            <a:r>
              <a:rPr lang="fa-IR" sz="5600" b="1" i="0" dirty="0">
                <a:solidFill>
                  <a:srgbClr val="FFFF00"/>
                </a:solidFill>
                <a:effectLst/>
                <a:latin typeface="Vazir"/>
                <a:cs typeface="B Nazanin" panose="00000400000000000000" pitchFamily="2" charset="-78"/>
              </a:rPr>
              <a:t>12) مصرف و تولید مسئولانه</a:t>
            </a:r>
            <a:r>
              <a:rPr lang="fa-IR" sz="5600" dirty="0">
                <a:solidFill>
                  <a:srgbClr val="FFFF00"/>
                </a:solidFill>
                <a:latin typeface="Vazir"/>
                <a:cs typeface="B Nazanin" panose="00000400000000000000" pitchFamily="2" charset="-78"/>
              </a:rPr>
              <a:t>، </a:t>
            </a:r>
            <a:r>
              <a:rPr lang="fa-IR" sz="4400" b="0" i="0" dirty="0">
                <a:solidFill>
                  <a:schemeClr val="bg1"/>
                </a:solidFill>
                <a:effectLst/>
                <a:latin typeface="Vazir"/>
                <a:cs typeface="B Nazanin" panose="00000400000000000000" pitchFamily="2" charset="-78"/>
              </a:rPr>
              <a:t>پیروی از الگوهای مصرف و تولید پایدار</a:t>
            </a:r>
          </a:p>
          <a:p>
            <a:pPr marL="0" indent="0" algn="just" rtl="1">
              <a:buSzPct val="150000"/>
              <a:buNone/>
            </a:pPr>
            <a:r>
              <a:rPr lang="fa-IR" sz="5600" b="1" dirty="0">
                <a:solidFill>
                  <a:srgbClr val="FFFF00"/>
                </a:solidFill>
                <a:latin typeface="Vazir"/>
                <a:cs typeface="B Nazanin" panose="00000400000000000000" pitchFamily="2" charset="-78"/>
              </a:rPr>
              <a:t>13</a:t>
            </a:r>
            <a:r>
              <a:rPr lang="fa-IR" sz="5600" b="1" i="0" dirty="0">
                <a:solidFill>
                  <a:srgbClr val="FFFF00"/>
                </a:solidFill>
                <a:effectLst/>
                <a:latin typeface="Vazir"/>
                <a:cs typeface="B Nazanin" panose="00000400000000000000" pitchFamily="2" charset="-78"/>
              </a:rPr>
              <a:t>) اقدام برای تغییرات آب و هوایی</a:t>
            </a:r>
            <a:r>
              <a:rPr lang="fa-IR" sz="5600" dirty="0">
                <a:solidFill>
                  <a:srgbClr val="FFFF00"/>
                </a:solidFill>
                <a:latin typeface="Vazir"/>
                <a:cs typeface="B Nazanin" panose="00000400000000000000" pitchFamily="2" charset="-78"/>
              </a:rPr>
              <a:t>، </a:t>
            </a:r>
            <a:r>
              <a:rPr lang="fa-IR" sz="4400" b="0" i="0" dirty="0">
                <a:solidFill>
                  <a:schemeClr val="bg1"/>
                </a:solidFill>
                <a:effectLst/>
                <a:latin typeface="Vazir"/>
                <a:cs typeface="B Nazanin" panose="00000400000000000000" pitchFamily="2" charset="-78"/>
              </a:rPr>
              <a:t>اقدام فوری برای مبارزه با تغییرات آب و هوایی و اثرات آن</a:t>
            </a:r>
          </a:p>
          <a:p>
            <a:pPr marL="0" indent="0" algn="just" rtl="1">
              <a:buSzPct val="150000"/>
              <a:buNone/>
            </a:pPr>
            <a:r>
              <a:rPr lang="fa-IR" sz="5600" b="1" dirty="0">
                <a:solidFill>
                  <a:srgbClr val="FFFF00"/>
                </a:solidFill>
                <a:latin typeface="Vazir"/>
                <a:cs typeface="B Nazanin" panose="00000400000000000000" pitchFamily="2" charset="-78"/>
              </a:rPr>
              <a:t>14</a:t>
            </a:r>
            <a:r>
              <a:rPr lang="fa-IR" sz="5600" b="1" i="0" dirty="0">
                <a:solidFill>
                  <a:srgbClr val="FFFF00"/>
                </a:solidFill>
                <a:effectLst/>
                <a:latin typeface="Vazir"/>
                <a:cs typeface="B Nazanin" panose="00000400000000000000" pitchFamily="2" charset="-78"/>
              </a:rPr>
              <a:t>) حفاظت از زندگی زیر آب</a:t>
            </a:r>
            <a:r>
              <a:rPr lang="fa-IR" sz="5600" dirty="0">
                <a:solidFill>
                  <a:srgbClr val="FFFF00"/>
                </a:solidFill>
                <a:latin typeface="Vazir"/>
                <a:cs typeface="B Nazanin" panose="00000400000000000000" pitchFamily="2" charset="-78"/>
              </a:rPr>
              <a:t>، </a:t>
            </a:r>
            <a:r>
              <a:rPr lang="fa-IR" sz="4400" b="0" i="0" dirty="0">
                <a:solidFill>
                  <a:schemeClr val="bg1"/>
                </a:solidFill>
                <a:effectLst/>
                <a:latin typeface="Vazir"/>
                <a:cs typeface="B Nazanin" panose="00000400000000000000" pitchFamily="2" charset="-78"/>
              </a:rPr>
              <a:t>حفاظت و استفاده پایدار از اقیانوس‌ها، دریاها و منابع دریایی</a:t>
            </a:r>
          </a:p>
          <a:p>
            <a:pPr marL="0" indent="0" algn="just" rtl="1">
              <a:buSzPct val="150000"/>
              <a:buNone/>
            </a:pPr>
            <a:r>
              <a:rPr lang="fa-IR" sz="5600" b="1" dirty="0">
                <a:solidFill>
                  <a:srgbClr val="FFFF00"/>
                </a:solidFill>
                <a:latin typeface="Vazir"/>
                <a:cs typeface="B Nazanin" panose="00000400000000000000" pitchFamily="2" charset="-78"/>
              </a:rPr>
              <a:t>15</a:t>
            </a:r>
            <a:r>
              <a:rPr lang="fa-IR" sz="5600" b="1" i="0" dirty="0">
                <a:solidFill>
                  <a:srgbClr val="FFFF00"/>
                </a:solidFill>
                <a:effectLst/>
                <a:latin typeface="Vazir"/>
                <a:cs typeface="B Nazanin" panose="00000400000000000000" pitchFamily="2" charset="-78"/>
              </a:rPr>
              <a:t>) </a:t>
            </a:r>
            <a:r>
              <a:rPr lang="fa-IR" sz="5600" b="1" dirty="0">
                <a:solidFill>
                  <a:srgbClr val="FFFF00"/>
                </a:solidFill>
                <a:latin typeface="Vazir"/>
                <a:cs typeface="B Nazanin" panose="00000400000000000000" pitchFamily="2" charset="-78"/>
              </a:rPr>
              <a:t>حفاظت از زندگی در خشکی</a:t>
            </a:r>
            <a:r>
              <a:rPr lang="fa-IR" sz="4400" dirty="0">
                <a:solidFill>
                  <a:schemeClr val="bg1"/>
                </a:solidFill>
                <a:latin typeface="Vazir"/>
                <a:cs typeface="B Nazanin" panose="00000400000000000000" pitchFamily="2" charset="-78"/>
              </a:rPr>
              <a:t>، </a:t>
            </a:r>
            <a:r>
              <a:rPr lang="fa-IR" sz="4400" b="0" i="0" dirty="0">
                <a:solidFill>
                  <a:schemeClr val="bg1"/>
                </a:solidFill>
                <a:effectLst/>
                <a:latin typeface="Vazir"/>
                <a:cs typeface="B Nazanin" panose="00000400000000000000" pitchFamily="2" charset="-78"/>
              </a:rPr>
              <a:t>مدیریت پایدار جنگل‌ها، مبارزه با بیابان زایی، توقف و معکوس کردن تخریب زمین، توقف از بین رفتن تنوع زیستی</a:t>
            </a:r>
          </a:p>
          <a:p>
            <a:pPr marL="0" indent="0" algn="just" rtl="1">
              <a:buSzPct val="150000"/>
              <a:buNone/>
            </a:pPr>
            <a:r>
              <a:rPr lang="fa-IR" sz="5600" b="1" i="0" dirty="0">
                <a:solidFill>
                  <a:srgbClr val="FFFF00"/>
                </a:solidFill>
                <a:effectLst/>
                <a:latin typeface="Vazir"/>
                <a:cs typeface="B Nazanin" panose="00000400000000000000" pitchFamily="2" charset="-78"/>
              </a:rPr>
              <a:t>16) صلح، عدالت و نهادهای قوی</a:t>
            </a:r>
            <a:r>
              <a:rPr lang="fa-IR" sz="5600" dirty="0">
                <a:solidFill>
                  <a:srgbClr val="FFFF00"/>
                </a:solidFill>
                <a:latin typeface="Vazir"/>
                <a:cs typeface="B Nazanin" panose="00000400000000000000" pitchFamily="2" charset="-78"/>
              </a:rPr>
              <a:t>، </a:t>
            </a:r>
            <a:r>
              <a:rPr lang="fa-IR" sz="4400" b="0" i="0" dirty="0">
                <a:solidFill>
                  <a:schemeClr val="bg1"/>
                </a:solidFill>
                <a:effectLst/>
                <a:latin typeface="Vazir"/>
                <a:cs typeface="B Nazanin" panose="00000400000000000000" pitchFamily="2" charset="-78"/>
              </a:rPr>
              <a:t>ترویج جوامع عادلانه، صلح آمیز و فراگیر</a:t>
            </a:r>
          </a:p>
          <a:p>
            <a:pPr marL="0" indent="0" algn="just" rtl="1">
              <a:buSzPct val="150000"/>
              <a:buNone/>
            </a:pPr>
            <a:r>
              <a:rPr lang="fa-IR" sz="5600" b="1" i="0" dirty="0">
                <a:solidFill>
                  <a:srgbClr val="FFFF00"/>
                </a:solidFill>
                <a:effectLst/>
                <a:latin typeface="Vazir"/>
                <a:cs typeface="B Nazanin" panose="00000400000000000000" pitchFamily="2" charset="-78"/>
              </a:rPr>
              <a:t>17) مشارکت برای رسیدن به اهداف</a:t>
            </a:r>
            <a:r>
              <a:rPr lang="fa-IR" sz="4400" dirty="0">
                <a:solidFill>
                  <a:schemeClr val="bg1"/>
                </a:solidFill>
                <a:latin typeface="Vazir"/>
                <a:cs typeface="B Nazanin" panose="00000400000000000000" pitchFamily="2" charset="-78"/>
              </a:rPr>
              <a:t>، </a:t>
            </a:r>
            <a:r>
              <a:rPr lang="fa-IR" sz="4400" b="0" i="0" dirty="0">
                <a:solidFill>
                  <a:schemeClr val="bg1"/>
                </a:solidFill>
                <a:effectLst/>
                <a:latin typeface="Vazir"/>
                <a:cs typeface="B Nazanin" panose="00000400000000000000" pitchFamily="2" charset="-78"/>
              </a:rPr>
              <a:t>احیای مشارکت جهانی برای توسعه پایدار</a:t>
            </a:r>
          </a:p>
          <a:p>
            <a:pPr marL="0" indent="0" algn="r" rtl="1">
              <a:buNone/>
            </a:pPr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="" xmlns:a16="http://schemas.microsoft.com/office/drawing/2014/main" id="{5F3A0A78-0547-1E5F-8F34-A877E43A125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894" y="1816910"/>
            <a:ext cx="4114800" cy="4622800"/>
          </a:xfr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42BC33AF-27F9-CA5E-432A-393AF771BF4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45" y="0"/>
            <a:ext cx="999661" cy="106749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3522" y="0"/>
            <a:ext cx="1018478" cy="981307"/>
          </a:xfrm>
          <a:prstGeom prst="rect">
            <a:avLst/>
          </a:prstGeom>
        </p:spPr>
      </p:pic>
      <p:sp>
        <p:nvSpPr>
          <p:cNvPr id="8" name="Footer Placeholder 5">
            <a:extLst>
              <a:ext uri="{FF2B5EF4-FFF2-40B4-BE49-F238E27FC236}">
                <a16:creationId xmlns="" xmlns:a16="http://schemas.microsoft.com/office/drawing/2014/main" id="{5355738D-1BD7-68AE-1398-7201D67E25A0}"/>
              </a:ext>
            </a:extLst>
          </p:cNvPr>
          <p:cNvSpPr txBox="1">
            <a:spLocks/>
          </p:cNvSpPr>
          <p:nvPr/>
        </p:nvSpPr>
        <p:spPr>
          <a:xfrm>
            <a:off x="4038600" y="6491416"/>
            <a:ext cx="4114800" cy="2808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a-IR" sz="1000" i="1" dirty="0">
                <a:solidFill>
                  <a:prstClr val="white"/>
                </a:solidFill>
                <a:latin typeface="Calibri" panose="020F0502020204030204"/>
                <a:cs typeface="B Titr" panose="00000700000000000000" pitchFamily="2" charset="-78"/>
              </a:rPr>
              <a:t>شاهین شایان آرانی</a:t>
            </a:r>
            <a:endParaRPr lang="en-US" sz="1000" i="1" dirty="0">
              <a:solidFill>
                <a:prstClr val="white"/>
              </a:solidFill>
              <a:latin typeface="Calibri" panose="020F0502020204030204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971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1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4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A51DEFB-277B-AFD0-69A3-923278792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3715"/>
            <a:ext cx="10515600" cy="1109895"/>
          </a:xfrm>
        </p:spPr>
        <p:txBody>
          <a:bodyPr>
            <a:normAutofit/>
          </a:bodyPr>
          <a:lstStyle/>
          <a:p>
            <a:pPr algn="ctr" rtl="1">
              <a:lnSpc>
                <a:spcPct val="100000"/>
              </a:lnSpc>
            </a:pPr>
            <a:r>
              <a:rPr lang="fa-IR" sz="3300" b="1" dirty="0">
                <a:solidFill>
                  <a:srgbClr val="33CC33"/>
                </a:solidFill>
                <a:latin typeface="Times New Roman" panose="02020603050405020304" pitchFamily="18" charset="0"/>
                <a:cs typeface="B Titr" panose="00000700000000000000" pitchFamily="2" charset="-78"/>
              </a:rPr>
              <a:t>تطبیق مقررات در بانك های ایران</a:t>
            </a:r>
            <a:r>
              <a:rPr lang="en-US" sz="2200" dirty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2200" dirty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a-IR" sz="2200" b="1" dirty="0">
                <a:solidFill>
                  <a:srgbClr val="33CC33"/>
                </a:solidFill>
                <a:latin typeface="Times New Roman" panose="02020603050405020304" pitchFamily="18" charset="0"/>
                <a:cs typeface="B Titr" panose="00000700000000000000" pitchFamily="2" charset="-78"/>
              </a:rPr>
              <a:t>در راستای محقق نمودن راهبری یك پارچه و اهداف توسعه پایدار یا </a:t>
            </a:r>
            <a:r>
              <a:rPr lang="en-US" sz="2200" b="1" dirty="0">
                <a:solidFill>
                  <a:srgbClr val="33CC33"/>
                </a:solidFill>
                <a:latin typeface="Times New Roman" panose="02020603050405020304" pitchFamily="18" charset="0"/>
                <a:cs typeface="B Titr" panose="00000700000000000000" pitchFamily="2" charset="-78"/>
              </a:rPr>
              <a:t>ESG</a:t>
            </a:r>
            <a:endParaRPr lang="en-US" sz="2000" dirty="0">
              <a:solidFill>
                <a:prstClr val="white"/>
              </a:solidFill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4EE7C1FA-8FBA-1CA8-85A8-401633C0D38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9661" cy="106749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3522" y="0"/>
            <a:ext cx="1018478" cy="981307"/>
          </a:xfrm>
          <a:prstGeom prst="rect">
            <a:avLst/>
          </a:prstGeom>
        </p:spPr>
      </p:pic>
      <p:pic>
        <p:nvPicPr>
          <p:cNvPr id="10" name="Content Placeholder 9"/>
          <p:cNvPicPr>
            <a:picLocks noGrp="1" noChangeAspect="1"/>
          </p:cNvPicPr>
          <p:nvPr>
            <p:ph sz="half" idx="1"/>
          </p:nvPr>
        </p:nvPicPr>
        <p:blipFill>
          <a:blip r:embed="rId4"/>
          <a:stretch>
            <a:fillRect/>
          </a:stretch>
        </p:blipFill>
        <p:spPr>
          <a:xfrm>
            <a:off x="6595872" y="1920949"/>
            <a:ext cx="4937760" cy="4406626"/>
          </a:xfrm>
          <a:prstGeom prst="rect">
            <a:avLst/>
          </a:prstGeom>
        </p:spPr>
      </p:pic>
      <p:sp>
        <p:nvSpPr>
          <p:cNvPr id="11" name="Footer Placeholder 5">
            <a:extLst>
              <a:ext uri="{FF2B5EF4-FFF2-40B4-BE49-F238E27FC236}">
                <a16:creationId xmlns="" xmlns:a16="http://schemas.microsoft.com/office/drawing/2014/main" id="{5355738D-1BD7-68AE-1398-7201D67E25A0}"/>
              </a:ext>
            </a:extLst>
          </p:cNvPr>
          <p:cNvSpPr txBox="1">
            <a:spLocks/>
          </p:cNvSpPr>
          <p:nvPr/>
        </p:nvSpPr>
        <p:spPr>
          <a:xfrm>
            <a:off x="4038600" y="6491416"/>
            <a:ext cx="4114800" cy="2808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a-IR" sz="1000" i="1" dirty="0">
                <a:solidFill>
                  <a:prstClr val="white"/>
                </a:solidFill>
                <a:latin typeface="Calibri" panose="020F0502020204030204"/>
                <a:cs typeface="B Titr" panose="00000700000000000000" pitchFamily="2" charset="-78"/>
              </a:rPr>
              <a:t>شاهین شایان آرانی</a:t>
            </a:r>
            <a:endParaRPr lang="en-US" sz="1000" i="1" dirty="0">
              <a:solidFill>
                <a:prstClr val="white"/>
              </a:solidFill>
              <a:latin typeface="Calibri" panose="020F0502020204030204"/>
              <a:cs typeface="B Titr" panose="00000700000000000000" pitchFamily="2" charset="-78"/>
            </a:endParaRPr>
          </a:p>
        </p:txBody>
      </p:sp>
      <p:pic>
        <p:nvPicPr>
          <p:cNvPr id="13" name="Content Placeholder 6">
            <a:extLst>
              <a:ext uri="{FF2B5EF4-FFF2-40B4-BE49-F238E27FC236}">
                <a16:creationId xmlns="" xmlns:a16="http://schemas.microsoft.com/office/drawing/2014/main" id="{5F3A0A78-0547-1E5F-8F34-A877E43A125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6" y="1935145"/>
            <a:ext cx="5013960" cy="4392430"/>
          </a:xfrm>
          <a:prstGeom prst="rect">
            <a:avLst/>
          </a:prstGeom>
        </p:spPr>
      </p:pic>
      <p:sp>
        <p:nvSpPr>
          <p:cNvPr id="14" name="Left-Right Arrow 13"/>
          <p:cNvSpPr/>
          <p:nvPr/>
        </p:nvSpPr>
        <p:spPr>
          <a:xfrm>
            <a:off x="5682906" y="3760878"/>
            <a:ext cx="792480" cy="658368"/>
          </a:xfrm>
          <a:prstGeom prst="leftRightArrow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" name="TextBox 2"/>
          <p:cNvSpPr txBox="1"/>
          <p:nvPr/>
        </p:nvSpPr>
        <p:spPr>
          <a:xfrm>
            <a:off x="7637929" y="1555934"/>
            <a:ext cx="2700169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600" dirty="0">
                <a:solidFill>
                  <a:srgbClr val="FF3300"/>
                </a:solidFill>
                <a:cs typeface="B Titr" panose="00000700000000000000" pitchFamily="2" charset="-78"/>
              </a:rPr>
              <a:t>راهبری یك پارچه</a:t>
            </a:r>
          </a:p>
        </p:txBody>
      </p:sp>
      <p:sp>
        <p:nvSpPr>
          <p:cNvPr id="6" name="Rectangle 5"/>
          <p:cNvSpPr/>
          <p:nvPr/>
        </p:nvSpPr>
        <p:spPr>
          <a:xfrm>
            <a:off x="2282511" y="1534418"/>
            <a:ext cx="15888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a-IR" sz="1600" dirty="0">
                <a:solidFill>
                  <a:srgbClr val="FF3300"/>
                </a:solidFill>
                <a:cs typeface="B Titr" panose="00000700000000000000" pitchFamily="2" charset="-78"/>
              </a:rPr>
              <a:t>اهداف توسعه پایدار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52158" y="1957891"/>
            <a:ext cx="400110" cy="1663133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algn="ctr"/>
            <a:r>
              <a:rPr lang="fa-IR" sz="1400" dirty="0">
                <a:solidFill>
                  <a:srgbClr val="33CC33"/>
                </a:solidFill>
                <a:cs typeface="B Titr" panose="00000700000000000000" pitchFamily="2" charset="-78"/>
              </a:rPr>
              <a:t>منطبق با ضوابط شرعی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85670" y="4623637"/>
            <a:ext cx="408467" cy="1664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377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3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4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A51DEFB-277B-AFD0-69A3-923278792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8795"/>
            <a:ext cx="10515600" cy="1165145"/>
          </a:xfrm>
        </p:spPr>
        <p:txBody>
          <a:bodyPr>
            <a:normAutofit/>
          </a:bodyPr>
          <a:lstStyle/>
          <a:p>
            <a:pPr algn="ctr" rtl="1">
              <a:lnSpc>
                <a:spcPct val="100000"/>
              </a:lnSpc>
              <a:spcAft>
                <a:spcPts val="1000"/>
              </a:spcAft>
            </a:pPr>
            <a:r>
              <a:rPr kumimoji="0" lang="fa-IR" sz="3300" b="1" i="0" u="none" strike="noStrike" kern="1200" cap="none" spc="0" normalizeH="0" baseline="0" noProof="0" dirty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B Titr" panose="00000700000000000000" pitchFamily="2" charset="-78"/>
              </a:rPr>
              <a:t>تطبیق مقررات در بانك های ایران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fa-IR" sz="2200" b="1" i="0" u="none" strike="noStrike" kern="1200" cap="none" spc="0" normalizeH="0" baseline="0" noProof="0" dirty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B Titr" panose="00000700000000000000" pitchFamily="2" charset="-78"/>
              </a:rPr>
              <a:t>در راستای محقق نمودن راهبری یك پارچه و اهداف توسعه پایدار یا 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B Titr" panose="00000700000000000000" pitchFamily="2" charset="-78"/>
              </a:rPr>
              <a:t>ESG</a:t>
            </a:r>
            <a:endParaRPr lang="en-US" sz="2800" dirty="0">
              <a:solidFill>
                <a:srgbClr val="33CC33"/>
              </a:solidFill>
              <a:cs typeface="B Titr" panose="00000700000000000000" pitchFamily="2" charset="-78"/>
            </a:endParaRPr>
          </a:p>
        </p:txBody>
      </p:sp>
      <p:sp>
        <p:nvSpPr>
          <p:cNvPr id="7" name="Footer Placeholder 5">
            <a:extLst>
              <a:ext uri="{FF2B5EF4-FFF2-40B4-BE49-F238E27FC236}">
                <a16:creationId xmlns="" xmlns:a16="http://schemas.microsoft.com/office/drawing/2014/main" id="{5355738D-1BD7-68AE-1398-7201D67E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07150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fa-IR" sz="1000" i="1" dirty="0">
                <a:solidFill>
                  <a:prstClr val="white"/>
                </a:solidFill>
                <a:cs typeface="B Titr" panose="00000700000000000000" pitchFamily="2" charset="-78"/>
              </a:rPr>
              <a:t>شاهین شایان آرانی</a:t>
            </a:r>
            <a:endParaRPr lang="en-US" sz="1000" i="1" dirty="0">
              <a:solidFill>
                <a:prstClr val="white"/>
              </a:solidFill>
              <a:cs typeface="B Titr" panose="00000700000000000000" pitchFamily="2" charset="-78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F2AF0344-7E73-14F5-BE59-4C8608BA21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9661" cy="106749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3522" y="0"/>
            <a:ext cx="1018478" cy="98130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99661" y="1571308"/>
            <a:ext cx="1013110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 fontAlgn="base">
              <a:buFont typeface="Arial" panose="020B0604020202020204" pitchFamily="34" charset="0"/>
              <a:buChar char="•"/>
            </a:pP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در جهت برقراری عدالت </a:t>
            </a:r>
            <a:r>
              <a:rPr lang="en-US" sz="22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(Equity)</a:t>
            </a: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، انصاف </a:t>
            </a:r>
            <a:r>
              <a:rPr lang="en-US" sz="22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(Fairness)</a:t>
            </a: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، تعادل </a:t>
            </a:r>
            <a:r>
              <a:rPr lang="en-US" sz="22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(Equilibrium)</a:t>
            </a: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، ثبات </a:t>
            </a:r>
            <a:r>
              <a:rPr lang="en-US" sz="22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(Stability)</a:t>
            </a: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، تاب پذیری </a:t>
            </a:r>
            <a:r>
              <a:rPr lang="en-US" sz="22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(Resiliency)</a:t>
            </a: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، حفظ حق و حقوق ذی نفعان</a:t>
            </a:r>
            <a:r>
              <a:rPr lang="en-US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  </a:t>
            </a:r>
            <a:r>
              <a:rPr lang="en-US" sz="22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(Stakeholder’s Interests)</a:t>
            </a: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 و مهار مخاطرات اخلاقی </a:t>
            </a:r>
            <a:r>
              <a:rPr lang="en-US" sz="22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(Moral Hazards)</a:t>
            </a:r>
            <a:r>
              <a:rPr lang="fa-IR" sz="24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 </a:t>
            </a: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در نظام های مالی </a:t>
            </a:r>
            <a:r>
              <a:rPr lang="fa-IR" sz="2200" dirty="0">
                <a:solidFill>
                  <a:srgbClr val="FF0000"/>
                </a:solidFill>
                <a:latin typeface="yekan bakh"/>
                <a:cs typeface="B Nazanin" panose="00000400000000000000" pitchFamily="2" charset="-78"/>
              </a:rPr>
              <a:t>(</a:t>
            </a:r>
            <a:r>
              <a:rPr lang="fa-IR" sz="2200" b="1" i="1" dirty="0">
                <a:solidFill>
                  <a:srgbClr val="FF0000"/>
                </a:solidFill>
                <a:latin typeface="yekan bakh"/>
                <a:cs typeface="B Nazanin" panose="00000400000000000000" pitchFamily="2" charset="-78"/>
              </a:rPr>
              <a:t>یا برقراری </a:t>
            </a:r>
            <a:r>
              <a:rPr lang="en-US" sz="2200" b="1" i="1" dirty="0">
                <a:solidFill>
                  <a:srgbClr val="FF0000"/>
                </a:solidFill>
                <a:latin typeface="yekan bakh"/>
                <a:cs typeface="B Nazanin" panose="00000400000000000000" pitchFamily="2" charset="-78"/>
              </a:rPr>
              <a:t>EFESRSM</a:t>
            </a:r>
            <a:r>
              <a:rPr lang="fa-IR" sz="2200" b="1" dirty="0">
                <a:solidFill>
                  <a:srgbClr val="FF0000"/>
                </a:solidFill>
                <a:latin typeface="yekan bakh"/>
                <a:cs typeface="B Nazanin" panose="00000400000000000000" pitchFamily="2" charset="-78"/>
              </a:rPr>
              <a:t>)</a:t>
            </a:r>
            <a:r>
              <a:rPr lang="fa-IR" sz="22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، </a:t>
            </a:r>
            <a:r>
              <a:rPr lang="fa-IR" sz="3000" i="1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دارا بودن </a:t>
            </a:r>
            <a:r>
              <a:rPr lang="fa-IR" sz="2000" i="1" u="sng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 قوانین و مقررات تاثیر گذار </a:t>
            </a:r>
            <a:r>
              <a:rPr lang="en-US" sz="2000" b="1" i="1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(Effective Rules and Regulations)</a:t>
            </a:r>
            <a:r>
              <a:rPr lang="fa-IR" sz="3000" i="1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 و </a:t>
            </a:r>
            <a:r>
              <a:rPr lang="fa-IR" sz="2000" i="1" u="sng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نظام راهبری </a:t>
            </a:r>
            <a:r>
              <a:rPr lang="en-US" sz="2000" b="1" i="1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(Governance)</a:t>
            </a: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 درون و برون سازمانی موثر و مستقل، بسیار با اهمیت است. </a:t>
            </a:r>
            <a:endParaRPr lang="fa-IR" sz="2000" dirty="0">
              <a:solidFill>
                <a:prstClr val="white"/>
              </a:solidFill>
              <a:latin typeface="yekan bakh"/>
              <a:cs typeface="B Nazanin" panose="00000400000000000000" pitchFamily="2" charset="-78"/>
            </a:endParaRPr>
          </a:p>
          <a:p>
            <a:pPr marL="342900" indent="-342900" algn="r" rtl="1" fontAlgn="base">
              <a:buFont typeface="Arial" panose="020B0604020202020204" pitchFamily="34" charset="0"/>
              <a:buChar char="•"/>
            </a:pP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مضافا اینكه، با توجه به حجم بالای تراكنش های مالی و </a:t>
            </a:r>
            <a:r>
              <a:rPr lang="fa-IR" sz="3000" dirty="0" smtClean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تاثیرگذاری اقتصادی </a:t>
            </a: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فراگیر نهاد های مالی از قبیل بانك ها، شركت های بیمه و شركت های سرمایه گذاری در بازار های پول و سرمایه، مقوله </a:t>
            </a:r>
            <a:r>
              <a:rPr lang="fa-IR" sz="2000" i="1" u="sng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تطبیق با  قوانین و مقررات</a:t>
            </a:r>
            <a:r>
              <a:rPr lang="en-US" sz="2000" b="1" i="1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(Regulatory Compliance) </a:t>
            </a:r>
            <a:r>
              <a:rPr lang="fa-IR" sz="2000" b="1" i="1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 </a:t>
            </a: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نیز اهمیت ویژه ای در </a:t>
            </a:r>
            <a:r>
              <a:rPr lang="fa-IR" sz="2000" i="1" u="sng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نظام راهبردی </a:t>
            </a:r>
            <a:r>
              <a:rPr lang="fa-IR" sz="2000" i="1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 </a:t>
            </a:r>
            <a:r>
              <a:rPr lang="en-US" sz="2000" b="1" i="1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(Strategic)</a:t>
            </a:r>
            <a:r>
              <a:rPr lang="fa-IR" sz="2000" i="1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 </a:t>
            </a: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و کلان اقتصاد کشور ها پیدا می كند.</a:t>
            </a:r>
          </a:p>
        </p:txBody>
      </p:sp>
    </p:spTree>
    <p:extLst>
      <p:ext uri="{BB962C8B-B14F-4D97-AF65-F5344CB8AC3E}">
        <p14:creationId xmlns:p14="http://schemas.microsoft.com/office/powerpoint/2010/main" val="1893889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4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A51DEFB-277B-AFD0-69A3-923278792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8795"/>
            <a:ext cx="10515600" cy="1165145"/>
          </a:xfrm>
        </p:spPr>
        <p:txBody>
          <a:bodyPr>
            <a:normAutofit/>
          </a:bodyPr>
          <a:lstStyle/>
          <a:p>
            <a:pPr algn="ctr" rtl="1">
              <a:lnSpc>
                <a:spcPct val="100000"/>
              </a:lnSpc>
              <a:spcAft>
                <a:spcPts val="1000"/>
              </a:spcAft>
            </a:pPr>
            <a:r>
              <a:rPr kumimoji="0" lang="fa-IR" sz="3300" b="1" i="0" u="none" strike="noStrike" kern="1200" cap="none" spc="0" normalizeH="0" baseline="0" noProof="0" dirty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B Titr" panose="00000700000000000000" pitchFamily="2" charset="-78"/>
              </a:rPr>
              <a:t>تطبیق مقررات در بانك های ایران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fa-IR" sz="2200" b="1" i="0" u="none" strike="noStrike" kern="1200" cap="none" spc="0" normalizeH="0" baseline="0" noProof="0" dirty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B Titr" panose="00000700000000000000" pitchFamily="2" charset="-78"/>
              </a:rPr>
              <a:t>در راستای محقق نمودن راهبری یك پارچه و اهداف توسعه پایدار یا 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B Titr" panose="00000700000000000000" pitchFamily="2" charset="-78"/>
              </a:rPr>
              <a:t>ESG</a:t>
            </a:r>
            <a:endParaRPr lang="en-US" sz="2800" dirty="0">
              <a:solidFill>
                <a:srgbClr val="33CC33"/>
              </a:solidFill>
              <a:cs typeface="B Titr" panose="00000700000000000000" pitchFamily="2" charset="-78"/>
            </a:endParaRPr>
          </a:p>
        </p:txBody>
      </p:sp>
      <p:sp>
        <p:nvSpPr>
          <p:cNvPr id="7" name="Footer Placeholder 5">
            <a:extLst>
              <a:ext uri="{FF2B5EF4-FFF2-40B4-BE49-F238E27FC236}">
                <a16:creationId xmlns="" xmlns:a16="http://schemas.microsoft.com/office/drawing/2014/main" id="{5355738D-1BD7-68AE-1398-7201D67E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07150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fa-IR" sz="1000" i="1" dirty="0">
                <a:solidFill>
                  <a:prstClr val="white"/>
                </a:solidFill>
                <a:cs typeface="B Titr" panose="00000700000000000000" pitchFamily="2" charset="-78"/>
              </a:rPr>
              <a:t>شاهین شایان آرانی</a:t>
            </a:r>
            <a:endParaRPr lang="en-US" sz="1000" i="1" dirty="0">
              <a:solidFill>
                <a:prstClr val="white"/>
              </a:solidFill>
              <a:cs typeface="B Titr" panose="00000700000000000000" pitchFamily="2" charset="-78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F2AF0344-7E73-14F5-BE59-4C8608BA21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9661" cy="106749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3522" y="0"/>
            <a:ext cx="1018478" cy="98130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99661" y="1630028"/>
            <a:ext cx="101738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 fontAlgn="base">
              <a:buFont typeface="Arial" panose="020B0604020202020204" pitchFamily="34" charset="0"/>
              <a:buChar char="•"/>
            </a:pP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لذا، توجه به </a:t>
            </a:r>
            <a:r>
              <a:rPr lang="fa-IR" sz="2000" i="1" u="sng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ساختار راهبری موثر و یك پارچه</a:t>
            </a:r>
            <a:r>
              <a:rPr lang="fa-IR" sz="2000" i="1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 </a:t>
            </a:r>
            <a:r>
              <a:rPr lang="en-US" sz="2000" b="1" i="1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(Effective Uniform Governance Structure)</a:t>
            </a:r>
            <a:r>
              <a:rPr lang="fa-IR" sz="22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 </a:t>
            </a: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در نهاد های مالی در جهت ایجاد نظم، انظباط و تطبیق با قوانین و مقررات، رعایت حق و حقوق دینفعان متنوع، و برقراری</a:t>
            </a:r>
            <a:r>
              <a:rPr lang="en-US" sz="2000" b="1" i="1" dirty="0">
                <a:solidFill>
                  <a:schemeClr val="bg1"/>
                </a:solidFill>
                <a:latin typeface="yekan bakh"/>
                <a:cs typeface="B Titr" panose="00000700000000000000" pitchFamily="2" charset="-78"/>
              </a:rPr>
              <a:t>EFESRSM</a:t>
            </a:r>
            <a:r>
              <a:rPr lang="en-US" sz="3000" dirty="0">
                <a:solidFill>
                  <a:schemeClr val="bg1"/>
                </a:solidFill>
                <a:latin typeface="yekan bakh"/>
                <a:cs typeface="B Nazanin" panose="00000400000000000000" pitchFamily="2" charset="-78"/>
              </a:rPr>
              <a:t> </a:t>
            </a:r>
            <a:r>
              <a:rPr lang="fa-IR" sz="3000" dirty="0">
                <a:solidFill>
                  <a:schemeClr val="bg1"/>
                </a:solidFill>
                <a:latin typeface="yekan bakh"/>
                <a:cs typeface="B Nazanin" panose="00000400000000000000" pitchFamily="2" charset="-78"/>
              </a:rPr>
              <a:t>، </a:t>
            </a: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بسیار با اهمیت می گردد. </a:t>
            </a:r>
            <a:endParaRPr lang="fa-IR" sz="2000" dirty="0">
              <a:solidFill>
                <a:prstClr val="white"/>
              </a:solidFill>
              <a:latin typeface="yekan bakh"/>
              <a:cs typeface="B Nazanin" panose="00000400000000000000" pitchFamily="2" charset="-78"/>
            </a:endParaRPr>
          </a:p>
          <a:p>
            <a:pPr marL="342900" indent="-342900" algn="r" rtl="1" fontAlgn="base">
              <a:buFont typeface="Arial" panose="020B0604020202020204" pitchFamily="34" charset="0"/>
              <a:buChar char="•"/>
            </a:pP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این اهمیت تا حدی است که نهاد های تنظیم</a:t>
            </a:r>
            <a:r>
              <a:rPr lang="en-US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 </a:t>
            </a: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و پیشنهاد کننده قوانین و مقررات مالی بین المللی از قبیل كمیته بانكی بال </a:t>
            </a:r>
            <a:r>
              <a:rPr lang="en-US" sz="2000" b="1" i="1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(Basel Banking Committee)</a:t>
            </a: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، انجمن بین المللی ناظران بیمه </a:t>
            </a:r>
            <a:r>
              <a:rPr lang="en-US" sz="2000" b="1" i="1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(IAIS)</a:t>
            </a:r>
            <a:r>
              <a:rPr lang="fa-IR" sz="2000" b="1" i="1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  </a:t>
            </a: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و سازمان بین المللی كمیسیون های اوراق بهادار </a:t>
            </a:r>
            <a:r>
              <a:rPr lang="en-US" sz="2000" b="1" i="1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(IOSCO)</a:t>
            </a: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، قبل از اجرای قوانین و مقررات پیشنهادی، تاکید بر دارا بودن ساختار راهبری یك پارچه مناسب و پیشنهاد شده در سطح ناظرین نهاد های مالی و نهاد های اجرایی می کنند </a:t>
            </a:r>
            <a:r>
              <a:rPr lang="en-US" sz="2000" b="1" i="1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(Regulatory Governance Structure)</a:t>
            </a:r>
            <a:r>
              <a:rPr lang="fa-IR" sz="22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02508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4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A51DEFB-277B-AFD0-69A3-923278792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8795"/>
            <a:ext cx="10515600" cy="1165145"/>
          </a:xfrm>
        </p:spPr>
        <p:txBody>
          <a:bodyPr>
            <a:normAutofit/>
          </a:bodyPr>
          <a:lstStyle/>
          <a:p>
            <a:pPr algn="ctr" rtl="1">
              <a:lnSpc>
                <a:spcPct val="100000"/>
              </a:lnSpc>
              <a:spcAft>
                <a:spcPts val="1000"/>
              </a:spcAft>
            </a:pPr>
            <a:r>
              <a:rPr kumimoji="0" lang="fa-IR" sz="3300" b="1" i="0" u="none" strike="noStrike" kern="1200" cap="none" spc="0" normalizeH="0" baseline="0" noProof="0" dirty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B Titr" panose="00000700000000000000" pitchFamily="2" charset="-78"/>
              </a:rPr>
              <a:t>تطبیق مقررات در بانك های ایران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fa-IR" sz="2200" b="1" i="0" u="none" strike="noStrike" kern="1200" cap="none" spc="0" normalizeH="0" baseline="0" noProof="0" dirty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B Titr" panose="00000700000000000000" pitchFamily="2" charset="-78"/>
              </a:rPr>
              <a:t>در راستای محقق نمودن راهبری یك پارچه و اهداف توسعه پایدار یا 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B Titr" panose="00000700000000000000" pitchFamily="2" charset="-78"/>
              </a:rPr>
              <a:t>ESG</a:t>
            </a:r>
            <a:endParaRPr lang="en-US" sz="2800" dirty="0">
              <a:solidFill>
                <a:srgbClr val="33CC33"/>
              </a:solidFill>
              <a:cs typeface="B Titr" panose="00000700000000000000" pitchFamily="2" charset="-78"/>
            </a:endParaRPr>
          </a:p>
        </p:txBody>
      </p:sp>
      <p:sp>
        <p:nvSpPr>
          <p:cNvPr id="7" name="Footer Placeholder 5">
            <a:extLst>
              <a:ext uri="{FF2B5EF4-FFF2-40B4-BE49-F238E27FC236}">
                <a16:creationId xmlns="" xmlns:a16="http://schemas.microsoft.com/office/drawing/2014/main" id="{5355738D-1BD7-68AE-1398-7201D67E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07150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fa-IR" sz="1000" i="1" dirty="0">
                <a:solidFill>
                  <a:prstClr val="white"/>
                </a:solidFill>
                <a:cs typeface="B Titr" panose="00000700000000000000" pitchFamily="2" charset="-78"/>
              </a:rPr>
              <a:t>شاهین شایان آرانی</a:t>
            </a:r>
            <a:endParaRPr lang="en-US" sz="1000" i="1" dirty="0">
              <a:solidFill>
                <a:prstClr val="white"/>
              </a:solidFill>
              <a:cs typeface="B Titr" panose="00000700000000000000" pitchFamily="2" charset="-78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F2AF0344-7E73-14F5-BE59-4C8608BA21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9661" cy="106749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3522" y="0"/>
            <a:ext cx="1018478" cy="98130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77918" y="1651932"/>
            <a:ext cx="1049560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 fontAlgn="base">
              <a:buFont typeface="Arial" panose="020B0604020202020204" pitchFamily="34" charset="0"/>
              <a:buChar char="•"/>
            </a:pP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نظام و اصول راهبری یك پارچه شامل </a:t>
            </a:r>
            <a:r>
              <a:rPr lang="fa-IR" sz="2000" i="1" u="sng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فعالیت های هم افزایی محور كمیته های نظارتی </a:t>
            </a:r>
            <a:r>
              <a:rPr lang="fa-IR" sz="2000" i="1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 </a:t>
            </a: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زیر مجموعه هیات مدیره و مستقل حسابرسی، ریسك جامع، انطباق، فن آوری و اطلاعات و .... در بستر قواعد و فرهنگ تعریف و مدیریت شده می گردد.</a:t>
            </a:r>
          </a:p>
          <a:p>
            <a:pPr marL="342900" indent="-342900" algn="r" rtl="1" fontAlgn="base">
              <a:buFont typeface="Arial" panose="020B0604020202020204" pitchFamily="34" charset="0"/>
              <a:buChar char="•"/>
            </a:pP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 تطبیق </a:t>
            </a:r>
            <a:r>
              <a:rPr lang="fa-IR" sz="3000" dirty="0" smtClean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با قوانین و </a:t>
            </a: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مقررات در بانک‌ها شامل انطباق با استانداردهای مختلف در خصوص رعایت حق و حقوق ذی ‌نفعان، رعایت اصول کفایت سرمایه، حجم و نحوه مدیریت نقدینگی، مدیریت و حداقل پوشش مخاطرات مختلف، مبارزه با پولشویی و تامین مالی تروریسم، کنترل‌های داخلی، رعایت ضوابط فن آوری و اطلاعات و غیره می گردد.</a:t>
            </a:r>
          </a:p>
          <a:p>
            <a:pPr marL="342900" indent="-342900" algn="r" rtl="1" fontAlgn="base">
              <a:buFont typeface="Arial" panose="020B0604020202020204" pitchFamily="34" charset="0"/>
              <a:buChar char="•"/>
            </a:pP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در همین راستا، استفاده از </a:t>
            </a:r>
            <a:r>
              <a:rPr lang="fa-IR" sz="2000" i="1" u="sng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تكنولوژی  مالی </a:t>
            </a:r>
            <a:r>
              <a:rPr lang="en-US" sz="2000" b="1" i="1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(Fin-Tech)</a:t>
            </a:r>
            <a:r>
              <a:rPr lang="fa-IR" sz="2000" b="1" i="1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 </a:t>
            </a: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شامل كاربرد هوش مصنوعی </a:t>
            </a:r>
            <a:r>
              <a:rPr lang="en-US" sz="2000" b="1" i="1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(AI)</a:t>
            </a: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، تکنولوژی تطبیق </a:t>
            </a:r>
            <a:r>
              <a:rPr lang="en-US" sz="2000" b="1" i="1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(Reg-Tech)</a:t>
            </a: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 و تکنولوژی شناسایی جرم </a:t>
            </a:r>
            <a:r>
              <a:rPr lang="en-US" sz="2000" b="1" i="1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(</a:t>
            </a:r>
            <a:r>
              <a:rPr lang="en-US" sz="2000" b="1" i="1" dirty="0" err="1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Fincrime</a:t>
            </a:r>
            <a:r>
              <a:rPr lang="en-US" sz="2000" b="1" i="1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-Tech)</a:t>
            </a: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 بر بستر بلاك چین </a:t>
            </a:r>
            <a:r>
              <a:rPr lang="en-US" sz="2000" b="1" i="1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(Blockchain)</a:t>
            </a:r>
            <a:r>
              <a:rPr lang="fa-IR" sz="2000" b="1" i="1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 </a:t>
            </a:r>
            <a:r>
              <a:rPr lang="en-US" sz="2000" b="1" i="1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 </a:t>
            </a: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می</a:t>
            </a:r>
            <a:r>
              <a:rPr lang="en-US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 </a:t>
            </a: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تواند بسیار موثر و كارساز باشد.</a:t>
            </a:r>
          </a:p>
        </p:txBody>
      </p:sp>
    </p:spTree>
    <p:extLst>
      <p:ext uri="{BB962C8B-B14F-4D97-AF65-F5344CB8AC3E}">
        <p14:creationId xmlns:p14="http://schemas.microsoft.com/office/powerpoint/2010/main" val="3149870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4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A51DEFB-277B-AFD0-69A3-923278792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9367"/>
            <a:ext cx="10515600" cy="1165145"/>
          </a:xfrm>
        </p:spPr>
        <p:txBody>
          <a:bodyPr>
            <a:normAutofit/>
          </a:bodyPr>
          <a:lstStyle/>
          <a:p>
            <a:pPr algn="ctr" rtl="1">
              <a:lnSpc>
                <a:spcPct val="100000"/>
              </a:lnSpc>
              <a:spcAft>
                <a:spcPts val="1000"/>
              </a:spcAft>
            </a:pPr>
            <a:r>
              <a:rPr kumimoji="0" lang="fa-IR" sz="3300" b="1" i="0" u="none" strike="noStrike" kern="1200" cap="none" spc="0" normalizeH="0" baseline="0" noProof="0" dirty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B Titr" panose="00000700000000000000" pitchFamily="2" charset="-78"/>
              </a:rPr>
              <a:t>تطبیق مقررات در بانك های ایران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fa-IR" sz="2200" b="1" i="0" u="none" strike="noStrike" kern="1200" cap="none" spc="0" normalizeH="0" baseline="0" noProof="0" dirty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B Titr" panose="00000700000000000000" pitchFamily="2" charset="-78"/>
              </a:rPr>
              <a:t>در راستای محقق نمودن راهبری یك پارچه و اهداف توسعه پایدار یا 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B Titr" panose="00000700000000000000" pitchFamily="2" charset="-78"/>
              </a:rPr>
              <a:t>ESG</a:t>
            </a:r>
            <a:endParaRPr lang="en-US" sz="2800" dirty="0">
              <a:solidFill>
                <a:srgbClr val="33CC33"/>
              </a:solidFill>
              <a:cs typeface="B Titr" panose="00000700000000000000" pitchFamily="2" charset="-78"/>
            </a:endParaRPr>
          </a:p>
        </p:txBody>
      </p:sp>
      <p:sp>
        <p:nvSpPr>
          <p:cNvPr id="7" name="Footer Placeholder 5">
            <a:extLst>
              <a:ext uri="{FF2B5EF4-FFF2-40B4-BE49-F238E27FC236}">
                <a16:creationId xmlns="" xmlns:a16="http://schemas.microsoft.com/office/drawing/2014/main" id="{5355738D-1BD7-68AE-1398-7201D67E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07150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fa-IR" sz="1000" i="1" dirty="0">
                <a:solidFill>
                  <a:prstClr val="white"/>
                </a:solidFill>
                <a:cs typeface="B Titr" panose="00000700000000000000" pitchFamily="2" charset="-78"/>
              </a:rPr>
              <a:t>شاهین شایان آرانی</a:t>
            </a:r>
            <a:endParaRPr lang="en-US" sz="1000" i="1" dirty="0">
              <a:solidFill>
                <a:prstClr val="white"/>
              </a:solidFill>
              <a:cs typeface="B Titr" panose="00000700000000000000" pitchFamily="2" charset="-78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F2AF0344-7E73-14F5-BE59-4C8608BA21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9661" cy="106749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3522" y="0"/>
            <a:ext cx="1018478" cy="98130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57921" y="1557012"/>
            <a:ext cx="10515601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 fontAlgn="base">
              <a:buFont typeface="Arial" panose="020B0604020202020204" pitchFamily="34" charset="0"/>
              <a:buChar char="•"/>
            </a:pP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در صورت عدم برقراری </a:t>
            </a:r>
            <a:r>
              <a:rPr lang="en-US" sz="2000" b="1" i="1" dirty="0">
                <a:solidFill>
                  <a:schemeClr val="bg1"/>
                </a:solidFill>
                <a:latin typeface="yekan bakh"/>
                <a:cs typeface="B Titr" panose="00000700000000000000" pitchFamily="2" charset="-78"/>
              </a:rPr>
              <a:t>EFESRSM</a:t>
            </a: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 و خاصا مهار مخاطرات اخلاقی و تطبیق با قوانین و مقررات وضع شده در نهادهای مالی و بخصوص در بانك ها، ثبات، پایداری، اعتبار مالی، شهرت یا اعتبار اسمی این نهاد ها تحت تاثیر منفی قرار گرفته و به دلیل افزایش مخاطرات فعالیت ها و بی اعتباری های حاصله، ضرر و زیان های مالی فراوانی می تواند حاصل گردد. </a:t>
            </a:r>
          </a:p>
          <a:p>
            <a:pPr marL="342900" indent="-342900" algn="r" rtl="1" fontAlgn="base">
              <a:buFont typeface="Arial" panose="020B0604020202020204" pitchFamily="34" charset="0"/>
              <a:buChar char="•"/>
            </a:pP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این پدیده عامل مهمی در خدشه دار نمودن اعتبار، ثبات و پایداری و </a:t>
            </a:r>
            <a:r>
              <a:rPr lang="fa-IR" sz="2000" i="1" u="sng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ترویج بحران بی ثباتی و نا اطمینانی</a:t>
            </a: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 یا </a:t>
            </a:r>
            <a:r>
              <a:rPr lang="en-US" sz="2000" b="1" i="1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Crisis of Confidence</a:t>
            </a:r>
            <a:r>
              <a:rPr lang="fa-IR" sz="2000" b="1" i="1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 </a:t>
            </a: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درنظام پولی و مالی كشورها بوده و می باشد.</a:t>
            </a:r>
          </a:p>
          <a:p>
            <a:pPr marL="342900" lvl="0" indent="-342900" algn="r" rtl="1" fontAlgn="base">
              <a:buFont typeface="Arial" panose="020B0604020202020204" pitchFamily="34" charset="0"/>
              <a:buChar char="•"/>
            </a:pP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با توجه به </a:t>
            </a:r>
            <a:r>
              <a:rPr lang="fa-IR" sz="2000" i="1" u="sng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نظام مالی اسلامی </a:t>
            </a:r>
            <a:r>
              <a:rPr lang="fa-IR" sz="2000" i="1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 </a:t>
            </a: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و تاكید بر رعایت ضوابط ویژه در جهت منع ربا، منع غرر، منع فعالیت های فرصت طلبانه و دیگر عملیات حرام، تطبیق با قوانین و مقررات در نهاد های مالی اسلامی و خاصا بانك ها دارای پیچیدگی و </a:t>
            </a:r>
            <a:r>
              <a:rPr lang="fa-IR" sz="2000" i="1" u="sng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ضوابط و ابعاد شرعی </a:t>
            </a: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مهمی می گردد. </a:t>
            </a:r>
          </a:p>
        </p:txBody>
      </p:sp>
    </p:spTree>
    <p:extLst>
      <p:ext uri="{BB962C8B-B14F-4D97-AF65-F5344CB8AC3E}">
        <p14:creationId xmlns:p14="http://schemas.microsoft.com/office/powerpoint/2010/main" val="3023474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4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A51DEFB-277B-AFD0-69A3-923278792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9367"/>
            <a:ext cx="10515600" cy="1165145"/>
          </a:xfrm>
        </p:spPr>
        <p:txBody>
          <a:bodyPr>
            <a:normAutofit/>
          </a:bodyPr>
          <a:lstStyle/>
          <a:p>
            <a:pPr algn="ctr" rtl="1">
              <a:lnSpc>
                <a:spcPct val="100000"/>
              </a:lnSpc>
              <a:spcAft>
                <a:spcPts val="1000"/>
              </a:spcAft>
            </a:pPr>
            <a:r>
              <a:rPr kumimoji="0" lang="fa-IR" sz="3300" b="1" i="0" u="none" strike="noStrike" kern="1200" cap="none" spc="0" normalizeH="0" baseline="0" noProof="0" dirty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B Titr" panose="00000700000000000000" pitchFamily="2" charset="-78"/>
              </a:rPr>
              <a:t>تطبیق مقررات در بانك های ایران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fa-IR" sz="2200" b="1" i="0" u="none" strike="noStrike" kern="1200" cap="none" spc="0" normalizeH="0" baseline="0" noProof="0" dirty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B Titr" panose="00000700000000000000" pitchFamily="2" charset="-78"/>
              </a:rPr>
              <a:t>در راستای محقق نمودن راهبری یك پارچه و اهداف توسعه پایدار یا 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B Titr" panose="00000700000000000000" pitchFamily="2" charset="-78"/>
              </a:rPr>
              <a:t>ESG</a:t>
            </a:r>
            <a:endParaRPr lang="en-US" sz="2800" dirty="0">
              <a:solidFill>
                <a:srgbClr val="33CC33"/>
              </a:solidFill>
              <a:cs typeface="B Titr" panose="00000700000000000000" pitchFamily="2" charset="-78"/>
            </a:endParaRPr>
          </a:p>
        </p:txBody>
      </p:sp>
      <p:sp>
        <p:nvSpPr>
          <p:cNvPr id="7" name="Footer Placeholder 5">
            <a:extLst>
              <a:ext uri="{FF2B5EF4-FFF2-40B4-BE49-F238E27FC236}">
                <a16:creationId xmlns="" xmlns:a16="http://schemas.microsoft.com/office/drawing/2014/main" id="{5355738D-1BD7-68AE-1398-7201D67E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07150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fa-IR" sz="1000" i="1" dirty="0">
                <a:solidFill>
                  <a:prstClr val="white"/>
                </a:solidFill>
                <a:cs typeface="B Titr" panose="00000700000000000000" pitchFamily="2" charset="-78"/>
              </a:rPr>
              <a:t>شاهین شایان آرانی</a:t>
            </a:r>
            <a:endParaRPr lang="en-US" sz="1000" i="1" dirty="0">
              <a:solidFill>
                <a:prstClr val="white"/>
              </a:solidFill>
              <a:cs typeface="B Titr" panose="00000700000000000000" pitchFamily="2" charset="-78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F2AF0344-7E73-14F5-BE59-4C8608BA21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9661" cy="106749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3522" y="0"/>
            <a:ext cx="1018478" cy="98130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99661" y="1557012"/>
            <a:ext cx="1017386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 fontAlgn="base">
              <a:buFont typeface="Arial" panose="020B0604020202020204" pitchFamily="34" charset="0"/>
              <a:buChar char="•"/>
            </a:pP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انطباق با قوانین و مقررات تكلیف شده بین المللی و درون كشوری و رعایت ضوابط شرعی در نهاد های مالی اسلامی، مسئولیت و مخاطرات حاصل از عدم انطباق را در این نهاد ها پیچیده تر و با اهمیت تر می كند.</a:t>
            </a:r>
          </a:p>
          <a:p>
            <a:pPr marL="342900" indent="-342900" algn="r" rtl="1" fontAlgn="base">
              <a:buFont typeface="Arial" panose="020B0604020202020204" pitchFamily="34" charset="0"/>
              <a:buChar char="•"/>
            </a:pP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قوانین و مقررات مرتبط با بانك ها در سطح بین المللی توسط كمیته بال و در سطح درون كشوری توسط بانك های مركزی و دیگر نهاد های نظارتی تنظیم و اعلام    می گردند.</a:t>
            </a:r>
          </a:p>
          <a:p>
            <a:pPr marL="342900" indent="-342900" algn="r" rtl="1" fontAlgn="base">
              <a:buFont typeface="Arial" panose="020B0604020202020204" pitchFamily="34" charset="0"/>
              <a:buChar char="•"/>
            </a:pP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قوانین و مقررات مرتبط با بانك ها و دیگر نهاد های مالی اسلامی در سطح بین المللی توسط </a:t>
            </a:r>
            <a:r>
              <a:rPr lang="en-US" sz="2000" b="1" i="1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IFSB </a:t>
            </a:r>
            <a:r>
              <a:rPr lang="en-US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, </a:t>
            </a:r>
            <a:r>
              <a:rPr lang="en-US" sz="2000" b="1" i="1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AAOIFI</a:t>
            </a:r>
            <a:r>
              <a:rPr lang="fa-IR" sz="3000" dirty="0">
                <a:solidFill>
                  <a:prstClr val="white"/>
                </a:solidFill>
                <a:latin typeface="yekan bakh"/>
                <a:cs typeface="B Nazanin" panose="00000400000000000000" pitchFamily="2" charset="-78"/>
              </a:rPr>
              <a:t> و در سطح كشوری توسط شورا ها و كمیته های شرعی تنظیم و اعلام می گردند.</a:t>
            </a:r>
          </a:p>
        </p:txBody>
      </p:sp>
    </p:spTree>
    <p:extLst>
      <p:ext uri="{BB962C8B-B14F-4D97-AF65-F5344CB8AC3E}">
        <p14:creationId xmlns:p14="http://schemas.microsoft.com/office/powerpoint/2010/main" val="296240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0E24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064456" y="334613"/>
            <a:ext cx="8077200" cy="902516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a-IR" altLang="en-US" sz="2800" dirty="0">
                <a:solidFill>
                  <a:srgbClr val="33CC33"/>
                </a:solidFill>
                <a:cs typeface="B Titr" panose="00000700000000000000" pitchFamily="2" charset="-78"/>
              </a:rPr>
              <a:t>یک پارچگی اصول راهبری</a:t>
            </a:r>
            <a:endParaRPr lang="en-US" altLang="en-US" sz="2800" dirty="0">
              <a:solidFill>
                <a:srgbClr val="33CC33"/>
              </a:solidFill>
              <a:cs typeface="B Titr" panose="00000700000000000000" pitchFamily="2" charset="-7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9661" y="1152948"/>
            <a:ext cx="10173861" cy="4982038"/>
          </a:xfrm>
        </p:spPr>
        <p:txBody>
          <a:bodyPr/>
          <a:lstStyle/>
          <a:p>
            <a:pPr marL="0" indent="0" rtl="0">
              <a:buSzPct val="155000"/>
              <a:buNone/>
              <a:defRPr/>
            </a:pPr>
            <a:endParaRPr lang="fa-IR" altLang="en-US" sz="500" dirty="0">
              <a:solidFill>
                <a:srgbClr val="C00000"/>
              </a:solidFill>
              <a:cs typeface="B Titr" panose="00000700000000000000" pitchFamily="2" charset="-78"/>
            </a:endParaRPr>
          </a:p>
          <a:p>
            <a:pPr>
              <a:buSzPct val="100000"/>
              <a:defRPr/>
            </a:pPr>
            <a:r>
              <a:rPr lang="fa-IR" altLang="en-US" sz="3000" dirty="0">
                <a:solidFill>
                  <a:schemeClr val="bg1"/>
                </a:solidFill>
                <a:latin typeface="+mj-lt"/>
                <a:ea typeface="+mj-ea"/>
                <a:cs typeface="B Nazanin" panose="00000400000000000000" pitchFamily="2" charset="-78"/>
              </a:rPr>
              <a:t>در راستای ایجاد </a:t>
            </a:r>
            <a:r>
              <a:rPr lang="fa-IR" altLang="en-US" sz="2000" i="1" u="sng" kern="1200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نظام راهبری موثر و یك پارچه</a:t>
            </a:r>
            <a:r>
              <a:rPr lang="fa-IR" altLang="en-US" sz="3000" dirty="0">
                <a:solidFill>
                  <a:schemeClr val="bg1"/>
                </a:solidFill>
                <a:latin typeface="+mj-lt"/>
                <a:ea typeface="+mj-ea"/>
                <a:cs typeface="B Nazanin" panose="00000400000000000000" pitchFamily="2" charset="-78"/>
              </a:rPr>
              <a:t>، هماهنگ با اساسنامه، و برقراری </a:t>
            </a:r>
            <a:r>
              <a:rPr lang="en-US" sz="2000" b="1" i="1" kern="1200" dirty="0">
                <a:solidFill>
                  <a:schemeClr val="bg1"/>
                </a:solidFill>
                <a:latin typeface="yekan bakh"/>
                <a:cs typeface="B Titr" panose="00000700000000000000" pitchFamily="2" charset="-78"/>
              </a:rPr>
              <a:t>EFESRSM</a:t>
            </a:r>
            <a:r>
              <a:rPr lang="fa-IR" altLang="en-US" sz="3000" dirty="0">
                <a:solidFill>
                  <a:schemeClr val="bg1"/>
                </a:solidFill>
                <a:latin typeface="+mj-lt"/>
                <a:ea typeface="+mj-ea"/>
                <a:cs typeface="B Nazanin" panose="00000400000000000000" pitchFamily="2" charset="-78"/>
              </a:rPr>
              <a:t>، تصویب و به اجرا درآوردن نظام نامه و اصول راهبری یك پارچه، شامل نظام نامه یا منشور مدیریت حسابرسی و کنترل های داخلی </a:t>
            </a:r>
            <a:r>
              <a:rPr lang="fa-IR" altLang="en-US" sz="2400" b="1" i="1" dirty="0">
                <a:solidFill>
                  <a:srgbClr val="FF0000"/>
                </a:solidFill>
                <a:latin typeface="+mj-lt"/>
                <a:ea typeface="+mj-ea"/>
                <a:cs typeface="B Nazanin" panose="00000400000000000000" pitchFamily="2" charset="-78"/>
              </a:rPr>
              <a:t>(در جهت رصد فرآیندهای مدیریتی در راستای تحقق اهداف، استراتژی، برنامه و بودجه)</a:t>
            </a:r>
            <a:r>
              <a:rPr lang="fa-IR" altLang="en-US" sz="3000" dirty="0">
                <a:solidFill>
                  <a:schemeClr val="bg1"/>
                </a:solidFill>
                <a:latin typeface="+mj-lt"/>
                <a:ea typeface="+mj-ea"/>
                <a:cs typeface="B Nazanin" panose="00000400000000000000" pitchFamily="2" charset="-78"/>
              </a:rPr>
              <a:t>، نظام نامه یا منشور مدیریت ریسک جامع </a:t>
            </a:r>
            <a:r>
              <a:rPr lang="fa-IR" altLang="en-US" sz="2400" b="1" i="1" dirty="0">
                <a:solidFill>
                  <a:srgbClr val="FF0000"/>
                </a:solidFill>
                <a:latin typeface="+mj-lt"/>
                <a:ea typeface="+mj-ea"/>
                <a:cs typeface="B Nazanin" panose="00000400000000000000" pitchFamily="2" charset="-78"/>
              </a:rPr>
              <a:t>(در جهت رصد و مهار مخاطرات پیش رو مرتبط با </a:t>
            </a:r>
            <a:r>
              <a:rPr lang="fa-IR" altLang="en-US" sz="2400" b="1" i="1" dirty="0">
                <a:solidFill>
                  <a:srgbClr val="FF0000"/>
                </a:solidFill>
                <a:cs typeface="B Nazanin" panose="00000400000000000000" pitchFamily="2" charset="-78"/>
              </a:rPr>
              <a:t>اهداف، استراتژی، برنامه و بودجه</a:t>
            </a:r>
            <a:r>
              <a:rPr lang="fa-IR" altLang="en-US" sz="2400" b="1" i="1" dirty="0">
                <a:solidFill>
                  <a:srgbClr val="FF0000"/>
                </a:solidFill>
                <a:latin typeface="+mj-lt"/>
                <a:ea typeface="+mj-ea"/>
                <a:cs typeface="B Nazanin" panose="00000400000000000000" pitchFamily="2" charset="-78"/>
              </a:rPr>
              <a:t>)</a:t>
            </a:r>
            <a:r>
              <a:rPr lang="fa-IR" altLang="en-US" sz="3000" dirty="0">
                <a:solidFill>
                  <a:schemeClr val="bg1"/>
                </a:solidFill>
                <a:latin typeface="+mj-lt"/>
                <a:ea typeface="+mj-ea"/>
                <a:cs typeface="B Nazanin" panose="00000400000000000000" pitchFamily="2" charset="-78"/>
              </a:rPr>
              <a:t>، نظام نامه یا منشور مدیریت انطباق </a:t>
            </a:r>
            <a:r>
              <a:rPr lang="fa-IR" altLang="en-US" sz="2400" b="1" i="1" dirty="0">
                <a:solidFill>
                  <a:srgbClr val="FF0000"/>
                </a:solidFill>
                <a:latin typeface="+mj-lt"/>
                <a:ea typeface="+mj-ea"/>
                <a:cs typeface="B Nazanin" panose="00000400000000000000" pitchFamily="2" charset="-78"/>
              </a:rPr>
              <a:t>(در جهت اطمینان از تطبیق با قوانین و مقررات مختلف و ضوابط شرعی) </a:t>
            </a:r>
            <a:r>
              <a:rPr lang="fa-IR" altLang="en-US" sz="3000" dirty="0">
                <a:solidFill>
                  <a:schemeClr val="bg1"/>
                </a:solidFill>
                <a:latin typeface="+mj-lt"/>
                <a:ea typeface="+mj-ea"/>
                <a:cs typeface="B Nazanin" panose="00000400000000000000" pitchFamily="2" charset="-78"/>
              </a:rPr>
              <a:t>و .... اهمیت پیدا می کنند. </a:t>
            </a:r>
          </a:p>
          <a:p>
            <a:pPr>
              <a:buSzPct val="100000"/>
              <a:defRPr/>
            </a:pPr>
            <a:r>
              <a:rPr lang="fa-IR" altLang="en-US" sz="3000" dirty="0">
                <a:solidFill>
                  <a:schemeClr val="bg1"/>
                </a:solidFill>
                <a:latin typeface="+mj-lt"/>
                <a:ea typeface="+mj-ea"/>
                <a:cs typeface="B Nazanin" panose="00000400000000000000" pitchFamily="2" charset="-78"/>
              </a:rPr>
              <a:t>در همین راستا </a:t>
            </a:r>
            <a:r>
              <a:rPr lang="fa-IR" altLang="en-US" sz="2000" i="1" u="sng" kern="1200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فرهنگ سازی </a:t>
            </a:r>
            <a:r>
              <a:rPr lang="fa-IR" altLang="en-US" sz="3000" dirty="0">
                <a:solidFill>
                  <a:schemeClr val="bg1"/>
                </a:solidFill>
                <a:latin typeface="+mj-lt"/>
                <a:ea typeface="+mj-ea"/>
                <a:cs typeface="B Nazanin" panose="00000400000000000000" pitchFamily="2" charset="-78"/>
              </a:rPr>
              <a:t>و </a:t>
            </a:r>
            <a:r>
              <a:rPr lang="fa-IR" altLang="en-US" sz="2000" i="1" u="sng" kern="1200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ساختار های کلیدی </a:t>
            </a:r>
            <a:r>
              <a:rPr lang="fa-IR" altLang="en-US" sz="3000" dirty="0">
                <a:solidFill>
                  <a:schemeClr val="bg1"/>
                </a:solidFill>
                <a:latin typeface="+mj-lt"/>
                <a:ea typeface="+mj-ea"/>
                <a:cs typeface="B Nazanin" panose="00000400000000000000" pitchFamily="2" charset="-78"/>
              </a:rPr>
              <a:t>توام با نظام نامه و یا منشورهای مورد نیاز، توسط </a:t>
            </a:r>
            <a:r>
              <a:rPr lang="fa-IR" altLang="en-US" sz="2000" i="1" u="sng" kern="1200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هیات مدیره با نظارت های لازم  </a:t>
            </a:r>
            <a:r>
              <a:rPr lang="fa-IR" altLang="en-US" sz="3000" dirty="0">
                <a:solidFill>
                  <a:schemeClr val="bg1"/>
                </a:solidFill>
                <a:latin typeface="+mj-lt"/>
                <a:ea typeface="+mj-ea"/>
                <a:cs typeface="B Nazanin" panose="00000400000000000000" pitchFamily="2" charset="-78"/>
              </a:rPr>
              <a:t>و </a:t>
            </a:r>
            <a:r>
              <a:rPr lang="fa-IR" altLang="en-US" sz="2000" i="1" u="sng" kern="1200" dirty="0">
                <a:solidFill>
                  <a:srgbClr val="FF0000"/>
                </a:solidFill>
                <a:latin typeface="yekan bakh"/>
                <a:cs typeface="B Titr" panose="00000700000000000000" pitchFamily="2" charset="-78"/>
              </a:rPr>
              <a:t>اجرایی توسط مدیر عامل</a:t>
            </a:r>
            <a:r>
              <a:rPr lang="fa-IR" altLang="en-US" sz="3000" dirty="0">
                <a:solidFill>
                  <a:schemeClr val="bg1"/>
                </a:solidFill>
                <a:latin typeface="+mj-lt"/>
                <a:ea typeface="+mj-ea"/>
                <a:cs typeface="B Nazanin" panose="00000400000000000000" pitchFamily="2" charset="-78"/>
              </a:rPr>
              <a:t>، بستر مناسب را در جهت ایجاد یک پارچگی و </a:t>
            </a:r>
            <a:r>
              <a:rPr lang="fa-IR" altLang="en-US" sz="3000" dirty="0" smtClean="0">
                <a:solidFill>
                  <a:schemeClr val="bg1"/>
                </a:solidFill>
                <a:latin typeface="+mj-lt"/>
                <a:ea typeface="+mj-ea"/>
                <a:cs typeface="B Nazanin" panose="00000400000000000000" pitchFamily="2" charset="-78"/>
              </a:rPr>
              <a:t>اجرای </a:t>
            </a:r>
            <a:r>
              <a:rPr lang="fa-IR" altLang="en-US" sz="3000" dirty="0">
                <a:solidFill>
                  <a:schemeClr val="bg1"/>
                </a:solidFill>
                <a:latin typeface="+mj-lt"/>
                <a:ea typeface="+mj-ea"/>
                <a:cs typeface="B Nazanin" panose="00000400000000000000" pitchFamily="2" charset="-78"/>
              </a:rPr>
              <a:t>اصول </a:t>
            </a:r>
            <a:r>
              <a:rPr lang="fa-IR" altLang="en-US" sz="3000" dirty="0" smtClean="0">
                <a:solidFill>
                  <a:schemeClr val="bg1"/>
                </a:solidFill>
                <a:latin typeface="+mj-lt"/>
                <a:ea typeface="+mj-ea"/>
                <a:cs typeface="B Nazanin" panose="00000400000000000000" pitchFamily="2" charset="-78"/>
              </a:rPr>
              <a:t>راهبری موثر </a:t>
            </a:r>
            <a:r>
              <a:rPr lang="fa-IR" altLang="en-US" sz="3000" dirty="0">
                <a:solidFill>
                  <a:schemeClr val="bg1"/>
                </a:solidFill>
                <a:latin typeface="+mj-lt"/>
                <a:ea typeface="+mj-ea"/>
                <a:cs typeface="B Nazanin" panose="00000400000000000000" pitchFamily="2" charset="-78"/>
              </a:rPr>
              <a:t>مهیا خواهد نمود. </a:t>
            </a:r>
            <a:endParaRPr lang="fa-IR" altLang="en-US" sz="3000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marL="0" indent="0">
              <a:lnSpc>
                <a:spcPct val="150000"/>
              </a:lnSpc>
              <a:buSzPct val="155000"/>
              <a:buNone/>
              <a:defRPr/>
            </a:pPr>
            <a:endParaRPr lang="fa-IR" altLang="en-US" sz="2000" dirty="0">
              <a:solidFill>
                <a:srgbClr val="FF0000"/>
              </a:solidFill>
              <a:latin typeface="+mj-lt"/>
              <a:ea typeface="+mj-ea"/>
              <a:cs typeface="B Titr" panose="00000700000000000000" pitchFamily="2" charset="-78"/>
            </a:endParaRPr>
          </a:p>
        </p:txBody>
      </p:sp>
      <p:sp>
        <p:nvSpPr>
          <p:cNvPr id="5" name="Footer Placeholder 5">
            <a:extLst>
              <a:ext uri="{FF2B5EF4-FFF2-40B4-BE49-F238E27FC236}">
                <a16:creationId xmlns="" xmlns:a16="http://schemas.microsoft.com/office/drawing/2014/main" id="{5355738D-1BD7-68AE-1398-7201D67E25A0}"/>
              </a:ext>
            </a:extLst>
          </p:cNvPr>
          <p:cNvSpPr txBox="1">
            <a:spLocks/>
          </p:cNvSpPr>
          <p:nvPr/>
        </p:nvSpPr>
        <p:spPr>
          <a:xfrm>
            <a:off x="4038600" y="6491416"/>
            <a:ext cx="4114800" cy="2808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a-IR" sz="1000" i="1" dirty="0">
                <a:solidFill>
                  <a:prstClr val="white"/>
                </a:solidFill>
                <a:latin typeface="Calibri" panose="020F0502020204030204"/>
                <a:cs typeface="B Titr" panose="00000700000000000000" pitchFamily="2" charset="-78"/>
              </a:rPr>
              <a:t>شاهین شایان آرانی</a:t>
            </a:r>
            <a:endParaRPr lang="en-US" sz="1000" i="1" dirty="0">
              <a:solidFill>
                <a:prstClr val="white"/>
              </a:solidFill>
              <a:latin typeface="Calibri" panose="020F0502020204030204"/>
              <a:cs typeface="B Titr" panose="000007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3522" y="0"/>
            <a:ext cx="1018478" cy="98130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4EE7C1FA-8FBA-1CA8-85A8-401633C0D38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9661" cy="1067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969736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0E24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613" y="320721"/>
            <a:ext cx="8077200" cy="792162"/>
          </a:xfrm>
        </p:spPr>
        <p:txBody>
          <a:bodyPr/>
          <a:lstStyle/>
          <a:p>
            <a:pPr eaLnBrk="1" hangingPunct="1"/>
            <a:r>
              <a:rPr kumimoji="0" lang="fa-IR" sz="3300" b="1" i="0" u="none" strike="noStrike" kern="1200" cap="none" spc="0" normalizeH="0" baseline="0" noProof="0" dirty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B Titr" panose="00000700000000000000" pitchFamily="2" charset="-78"/>
              </a:rPr>
              <a:t>تطبیق مقررات در بانك های ایران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fa-IR" sz="2200" b="1" i="0" u="none" strike="noStrike" kern="1200" cap="none" spc="0" normalizeH="0" baseline="0" noProof="0" dirty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B Titr" panose="00000700000000000000" pitchFamily="2" charset="-78"/>
              </a:rPr>
              <a:t>محقق نمودن راهبری یك پارچه</a:t>
            </a:r>
            <a:endParaRPr lang="en-US" altLang="en-US" sz="2800" dirty="0">
              <a:solidFill>
                <a:srgbClr val="33CC33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5189" y="1433384"/>
            <a:ext cx="7921625" cy="4949959"/>
          </a:xfrm>
          <a:solidFill>
            <a:schemeClr val="bg2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  <a:defRPr/>
            </a:pPr>
            <a:r>
              <a:rPr lang="fa-IR" sz="2400" dirty="0">
                <a:cs typeface="B Titr" panose="00000700000000000000" pitchFamily="2" charset="-78"/>
              </a:rPr>
              <a:t>اساسنامه</a:t>
            </a:r>
            <a:endParaRPr lang="en-US" sz="2400" dirty="0">
              <a:cs typeface="B Titr" panose="00000700000000000000" pitchFamily="2" charset="-78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05036319"/>
              </p:ext>
            </p:extLst>
          </p:nvPr>
        </p:nvGraphicFramePr>
        <p:xfrm>
          <a:off x="2135560" y="1958718"/>
          <a:ext cx="7921253" cy="44420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355738D-1BD7-68AE-1398-7201D67E25A0}"/>
              </a:ext>
            </a:extLst>
          </p:cNvPr>
          <p:cNvSpPr txBox="1">
            <a:spLocks/>
          </p:cNvSpPr>
          <p:nvPr/>
        </p:nvSpPr>
        <p:spPr>
          <a:xfrm>
            <a:off x="4038600" y="6491416"/>
            <a:ext cx="4114800" cy="2808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a-IR" sz="1000" i="1" dirty="0">
                <a:solidFill>
                  <a:prstClr val="white"/>
                </a:solidFill>
                <a:latin typeface="Calibri" panose="020F0502020204030204"/>
                <a:cs typeface="B Titr" panose="00000700000000000000" pitchFamily="2" charset="-78"/>
              </a:rPr>
              <a:t>شاهین شایان آرانی</a:t>
            </a:r>
            <a:endParaRPr lang="en-US" sz="1000" i="1" dirty="0">
              <a:solidFill>
                <a:prstClr val="white"/>
              </a:solidFill>
              <a:latin typeface="Calibri" panose="020F0502020204030204"/>
              <a:cs typeface="B Titr" panose="00000700000000000000" pitchFamily="2" charset="-7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3522" y="0"/>
            <a:ext cx="1018478" cy="98130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4EE7C1FA-8FBA-1CA8-85A8-401633C0D38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9661" cy="1067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585563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4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A51DEFB-277B-AFD0-69A3-923278792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6087"/>
            <a:ext cx="10515600" cy="1424874"/>
          </a:xfrm>
        </p:spPr>
        <p:txBody>
          <a:bodyPr>
            <a:normAutofit/>
          </a:bodyPr>
          <a:lstStyle/>
          <a:p>
            <a:pPr algn="ctr" rtl="1">
              <a:lnSpc>
                <a:spcPct val="100000"/>
              </a:lnSpc>
            </a:pPr>
            <a:r>
              <a:rPr lang="en-US" sz="3300" b="1" dirty="0">
                <a:solidFill>
                  <a:srgbClr val="33CC33"/>
                </a:solidFill>
                <a:latin typeface="Calibri" panose="020F0502020204030204"/>
              </a:rPr>
              <a:t>ESG Centric Economy</a:t>
            </a:r>
            <a:r>
              <a:rPr lang="fa-IR" sz="3700" dirty="0">
                <a:solidFill>
                  <a:srgbClr val="33CC33"/>
                </a:solidFill>
                <a:latin typeface="Calibri" panose="020F0502020204030204"/>
                <a:cs typeface="Arial" panose="020B0604020202020204" pitchFamily="34" charset="0"/>
              </a:rPr>
              <a:t/>
            </a:r>
            <a:br>
              <a:rPr lang="fa-IR" sz="3700" dirty="0">
                <a:solidFill>
                  <a:srgbClr val="33CC33"/>
                </a:solidFill>
                <a:latin typeface="Calibri" panose="020F0502020204030204"/>
                <a:cs typeface="Arial" panose="020B0604020202020204" pitchFamily="34" charset="0"/>
              </a:rPr>
            </a:br>
            <a:r>
              <a:rPr lang="fa-IR" sz="2200" b="1" dirty="0">
                <a:solidFill>
                  <a:srgbClr val="33CC33"/>
                </a:solidFill>
                <a:cs typeface="B Titr" panose="00000700000000000000" pitchFamily="2" charset="-78"/>
              </a:rPr>
              <a:t>پایداری اقتصادی بر محور</a:t>
            </a:r>
            <a:br>
              <a:rPr lang="fa-IR" sz="2200" b="1" dirty="0">
                <a:solidFill>
                  <a:srgbClr val="33CC33"/>
                </a:solidFill>
                <a:cs typeface="B Titr" panose="00000700000000000000" pitchFamily="2" charset="-78"/>
              </a:rPr>
            </a:br>
            <a:r>
              <a:rPr lang="fa-IR" sz="2200" b="1" dirty="0">
                <a:solidFill>
                  <a:srgbClr val="33CC33"/>
                </a:solidFill>
                <a:cs typeface="B Titr" panose="00000700000000000000" pitchFamily="2" charset="-78"/>
              </a:rPr>
              <a:t>حفظ محیط زیست، تاثیر گذاری اجتماعی و رعایت اصول راهبری</a:t>
            </a:r>
            <a:endParaRPr lang="en-US" sz="2200" dirty="0">
              <a:solidFill>
                <a:srgbClr val="33CC33"/>
              </a:solidFill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13" name="Content Placeholder 12">
            <a:extLst>
              <a:ext uri="{FF2B5EF4-FFF2-40B4-BE49-F238E27FC236}">
                <a16:creationId xmlns="" xmlns:a16="http://schemas.microsoft.com/office/drawing/2014/main" id="{D7A8E6FC-5A4F-8182-4E28-CDFAE97E01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44896" y="1804359"/>
            <a:ext cx="6047373" cy="4667250"/>
          </a:xfrm>
        </p:spPr>
        <p:txBody>
          <a:bodyPr>
            <a:normAutofit/>
          </a:bodyPr>
          <a:lstStyle/>
          <a:p>
            <a:pPr marL="0" indent="0" algn="ctr" rtl="1">
              <a:buSzPct val="150000"/>
              <a:buNone/>
            </a:pPr>
            <a:endParaRPr lang="fa-IR" sz="900" dirty="0">
              <a:solidFill>
                <a:schemeClr val="bg1"/>
              </a:solidFill>
              <a:cs typeface="B Titr" panose="00000700000000000000" pitchFamily="2" charset="-78"/>
            </a:endParaRPr>
          </a:p>
          <a:p>
            <a:pPr marL="0" indent="0" algn="ctr" rtl="1">
              <a:buSzPct val="150000"/>
              <a:buNone/>
            </a:pPr>
            <a:r>
              <a:rPr lang="fa-IR" sz="2400" dirty="0">
                <a:solidFill>
                  <a:srgbClr val="FF3300"/>
                </a:solidFill>
                <a:cs typeface="B Titr" panose="00000700000000000000" pitchFamily="2" charset="-78"/>
              </a:rPr>
              <a:t>از دید چرخه خلق ارزش در طبیعت </a:t>
            </a:r>
          </a:p>
          <a:p>
            <a:pPr marL="0" indent="0" algn="ctr" rtl="1">
              <a:buSzPct val="150000"/>
              <a:buNone/>
            </a:pPr>
            <a:r>
              <a:rPr lang="fa-IR" sz="2400" dirty="0">
                <a:solidFill>
                  <a:srgbClr val="FF3300"/>
                </a:solidFill>
                <a:cs typeface="B Titr" panose="00000700000000000000" pitchFamily="2" charset="-78"/>
              </a:rPr>
              <a:t>پارادایم گرفتن، تولید، مصرف، دفع و دور</a:t>
            </a:r>
          </a:p>
          <a:p>
            <a:pPr marL="0" indent="0" algn="ctr" rtl="1">
              <a:buSzPct val="150000"/>
              <a:buNone/>
            </a:pPr>
            <a:r>
              <a:rPr lang="fa-IR" sz="2400" dirty="0">
                <a:solidFill>
                  <a:srgbClr val="FF3300"/>
                </a:solidFill>
                <a:cs typeface="B Titr" panose="00000700000000000000" pitchFamily="2" charset="-78"/>
              </a:rPr>
              <a:t> انداختن معنی ندارد و پایدار نیست</a:t>
            </a:r>
          </a:p>
          <a:p>
            <a:pPr marL="0" indent="0" algn="ctr" rtl="1">
              <a:buSzPct val="150000"/>
              <a:buNone/>
            </a:pPr>
            <a:endParaRPr lang="fa-IR" sz="900" dirty="0">
              <a:solidFill>
                <a:schemeClr val="bg1"/>
              </a:solidFill>
              <a:cs typeface="B Titr" panose="00000700000000000000" pitchFamily="2" charset="-78"/>
            </a:endParaRPr>
          </a:p>
          <a:p>
            <a:pPr marL="0" indent="0" algn="ctr" rtl="1">
              <a:buSzPct val="150000"/>
              <a:buNone/>
            </a:pPr>
            <a:r>
              <a:rPr lang="fa-IR" sz="3200" dirty="0">
                <a:solidFill>
                  <a:srgbClr val="33CC33"/>
                </a:solidFill>
                <a:cs typeface="B Titr" panose="00000700000000000000" pitchFamily="2" charset="-78"/>
              </a:rPr>
              <a:t>طبیعت هیچ چیزی را دور نمی اندازد</a:t>
            </a:r>
          </a:p>
          <a:p>
            <a:pPr marL="0" indent="0" algn="ctr" rtl="1">
              <a:buSzPct val="150000"/>
              <a:buNone/>
            </a:pPr>
            <a:r>
              <a:rPr lang="fa-IR" sz="3200" dirty="0">
                <a:solidFill>
                  <a:srgbClr val="33CC33"/>
                </a:solidFill>
                <a:cs typeface="B Titr" panose="00000700000000000000" pitchFamily="2" charset="-78"/>
              </a:rPr>
              <a:t>بلكه به خود برمی گرداند</a:t>
            </a:r>
          </a:p>
          <a:p>
            <a:pPr marL="0" indent="0" algn="ctr" rtl="1">
              <a:buSzPct val="150000"/>
              <a:buNone/>
            </a:pPr>
            <a:endParaRPr lang="fa-IR" sz="2000" dirty="0">
              <a:solidFill>
                <a:srgbClr val="33CC33"/>
              </a:solidFill>
              <a:cs typeface="B Titr" panose="00000700000000000000" pitchFamily="2" charset="-78"/>
            </a:endParaRPr>
          </a:p>
          <a:p>
            <a:pPr marL="0" indent="0" algn="ctr" rtl="1">
              <a:buSzPct val="150000"/>
              <a:buNone/>
            </a:pPr>
            <a:r>
              <a:rPr lang="fa-IR" sz="2000" dirty="0">
                <a:solidFill>
                  <a:srgbClr val="FFFF00"/>
                </a:solidFill>
                <a:cs typeface="B Titr" panose="00000700000000000000" pitchFamily="2" charset="-78"/>
              </a:rPr>
              <a:t>لذا خلق ارزش اقتصادی باید چرخشی باشد یا</a:t>
            </a:r>
          </a:p>
          <a:p>
            <a:pPr marL="0" indent="0" algn="ctr" rtl="1">
              <a:buSzPct val="150000"/>
              <a:buNone/>
            </a:pPr>
            <a:r>
              <a:rPr lang="en-US" sz="2400" b="1" dirty="0">
                <a:solidFill>
                  <a:srgbClr val="FFFF00"/>
                </a:solidFill>
                <a:cs typeface="B Titr" panose="00000700000000000000" pitchFamily="2" charset="-78"/>
              </a:rPr>
              <a:t>Circular Economic Value Creation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="" xmlns:a16="http://schemas.microsoft.com/office/drawing/2014/main" id="{5F3A0A78-0547-1E5F-8F34-A877E43A125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894" y="1816910"/>
            <a:ext cx="4933506" cy="4622800"/>
          </a:xfr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42BC33AF-27F9-CA5E-432A-393AF771BF4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9661" cy="106749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3522" y="0"/>
            <a:ext cx="1018478" cy="981307"/>
          </a:xfrm>
          <a:prstGeom prst="rect">
            <a:avLst/>
          </a:prstGeom>
        </p:spPr>
      </p:pic>
      <p:sp>
        <p:nvSpPr>
          <p:cNvPr id="8" name="Footer Placeholder 5">
            <a:extLst>
              <a:ext uri="{FF2B5EF4-FFF2-40B4-BE49-F238E27FC236}">
                <a16:creationId xmlns="" xmlns:a16="http://schemas.microsoft.com/office/drawing/2014/main" id="{5355738D-1BD7-68AE-1398-7201D67E25A0}"/>
              </a:ext>
            </a:extLst>
          </p:cNvPr>
          <p:cNvSpPr txBox="1">
            <a:spLocks/>
          </p:cNvSpPr>
          <p:nvPr/>
        </p:nvSpPr>
        <p:spPr>
          <a:xfrm>
            <a:off x="4038600" y="6491416"/>
            <a:ext cx="4114800" cy="2808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a-IR" sz="1000" i="1" dirty="0">
                <a:solidFill>
                  <a:prstClr val="white"/>
                </a:solidFill>
                <a:latin typeface="Calibri" panose="020F0502020204030204"/>
                <a:cs typeface="B Titr" panose="00000700000000000000" pitchFamily="2" charset="-78"/>
              </a:rPr>
              <a:t>شاهین شایان آرانی</a:t>
            </a:r>
            <a:endParaRPr lang="en-US" sz="1000" i="1" dirty="0">
              <a:solidFill>
                <a:prstClr val="white"/>
              </a:solidFill>
              <a:latin typeface="Calibri" panose="020F0502020204030204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56528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عملكرد">
  <a:themeElements>
    <a:clrScheme name="عملكرد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عملكرد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عملكرد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عملكرد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عملكرد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عملكرد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عملكرد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عملكرد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عملكرد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عملكرد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عملكرد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عملكرد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عملكرد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عملكرد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2295</TotalTime>
  <Words>1487</Words>
  <Application>Microsoft Office PowerPoint</Application>
  <PresentationFormat>Widescreen</PresentationFormat>
  <Paragraphs>78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</vt:lpstr>
      <vt:lpstr>B Nazanin</vt:lpstr>
      <vt:lpstr>B Titr</vt:lpstr>
      <vt:lpstr>Calibri</vt:lpstr>
      <vt:lpstr>Calibri Light</vt:lpstr>
      <vt:lpstr>Times New Roman</vt:lpstr>
      <vt:lpstr>Vazir</vt:lpstr>
      <vt:lpstr>yekan bakh</vt:lpstr>
      <vt:lpstr>Office Theme</vt:lpstr>
      <vt:lpstr>2_عملكرد</vt:lpstr>
      <vt:lpstr>بسمه تعالی تطبیق مقررات دربانك های ایران Compliance in Iranian Banking</vt:lpstr>
      <vt:lpstr>تطبیق مقررات در بانك های ایران در راستای محقق نمودن راهبری یك پارچه و اهداف توسعه پایدار یا ESG</vt:lpstr>
      <vt:lpstr>تطبیق مقررات در بانك های ایران در راستای محقق نمودن راهبری یك پارچه و اهداف توسعه پایدار یا ESG</vt:lpstr>
      <vt:lpstr>تطبیق مقررات در بانك های ایران در راستای محقق نمودن راهبری یك پارچه و اهداف توسعه پایدار یا ESG</vt:lpstr>
      <vt:lpstr>تطبیق مقررات در بانك های ایران در راستای محقق نمودن راهبری یك پارچه و اهداف توسعه پایدار یا ESG</vt:lpstr>
      <vt:lpstr>تطبیق مقررات در بانك های ایران در راستای محقق نمودن راهبری یك پارچه و اهداف توسعه پایدار یا ESG</vt:lpstr>
      <vt:lpstr>یک پارچگی اصول راهبری</vt:lpstr>
      <vt:lpstr>تطبیق مقررات در بانك های ایران محقق نمودن راهبری یك پارچه</vt:lpstr>
      <vt:lpstr>ESG Centric Economy پایداری اقتصادی بر محور حفظ محیط زیست، تاثیر گذاری اجتماعی و رعایت اصول راهبری</vt:lpstr>
      <vt:lpstr>ESG Centric Economy پایداری اقتصادی بر محور حفظ محیط زیست، تاثیر گذاری اجتماعی و رعایت اصول راهبری</vt:lpstr>
      <vt:lpstr>ESG Centric Economy پایداری اقتصادی بر محور حفظ محیط زیست، تاثیر گذاری اجتماعی و رعایت اصول راهبری</vt:lpstr>
      <vt:lpstr>تطبیق مقررات در بانك های ایران در راستای محقق نمودن راهبری یك پارچه و اهداف توسعه پایدار یا ESG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بسمه تعالی  پایداری اقتصاد  محیط زیست، اجتماعی، فرهنگی، بهداشتی و راهبر محور بر بستر  پارادایم خلق ارزش مشترک</dc:title>
  <dc:creator>shahin shayan</dc:creator>
  <cp:lastModifiedBy>Shayan Shahin</cp:lastModifiedBy>
  <cp:revision>134</cp:revision>
  <dcterms:created xsi:type="dcterms:W3CDTF">2024-01-05T07:40:05Z</dcterms:created>
  <dcterms:modified xsi:type="dcterms:W3CDTF">2024-11-18T10:45:49Z</dcterms:modified>
</cp:coreProperties>
</file>