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5" r:id="rId3"/>
    <p:sldId id="266" r:id="rId4"/>
    <p:sldId id="276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74" r:id="rId13"/>
    <p:sldId id="275" r:id="rId14"/>
    <p:sldId id="277" r:id="rId15"/>
    <p:sldId id="278" r:id="rId16"/>
    <p:sldId id="279" r:id="rId17"/>
    <p:sldId id="280" r:id="rId18"/>
    <p:sldId id="281" r:id="rId19"/>
    <p:sldId id="282" r:id="rId20"/>
    <p:sldId id="2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6A9F3E-23D9-4A28-BC63-74C4488B910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7F36887-23AC-4A52-9488-D952C27BC159}">
      <dgm:prSet phldrT="[Text]"/>
      <dgm:spPr/>
      <dgm:t>
        <a:bodyPr/>
        <a:lstStyle/>
        <a:p>
          <a:r>
            <a:rPr lang="fa-IR" dirty="0">
              <a:cs typeface="B Nazanin" panose="00000400000000000000" pitchFamily="2" charset="-78"/>
            </a:rPr>
            <a:t>1988 بازل 1</a:t>
          </a:r>
          <a:endParaRPr lang="en-US" dirty="0">
            <a:cs typeface="B Nazanin" panose="00000400000000000000" pitchFamily="2" charset="-78"/>
          </a:endParaRPr>
        </a:p>
      </dgm:t>
    </dgm:pt>
    <dgm:pt modelId="{DE8682FE-14F6-4DAB-8306-B45313FF5F78}" type="parTrans" cxnId="{D3E45654-FDF5-496C-8551-BBBA1F4A9B17}">
      <dgm:prSet/>
      <dgm:spPr/>
      <dgm:t>
        <a:bodyPr/>
        <a:lstStyle/>
        <a:p>
          <a:endParaRPr lang="en-US"/>
        </a:p>
      </dgm:t>
    </dgm:pt>
    <dgm:pt modelId="{834ECF17-FAFC-4F1F-BDA6-926442419098}" type="sibTrans" cxnId="{D3E45654-FDF5-496C-8551-BBBA1F4A9B17}">
      <dgm:prSet/>
      <dgm:spPr/>
      <dgm:t>
        <a:bodyPr/>
        <a:lstStyle/>
        <a:p>
          <a:endParaRPr lang="en-US"/>
        </a:p>
      </dgm:t>
    </dgm:pt>
    <dgm:pt modelId="{B1C287F4-3C93-4B9D-BD27-060C1E2AE39B}">
      <dgm:prSet phldrT="[Text]" custT="1"/>
      <dgm:spPr/>
      <dgm:t>
        <a:bodyPr/>
        <a:lstStyle/>
        <a:p>
          <a:r>
            <a:rPr lang="fa-IR" sz="1800" dirty="0">
              <a:cs typeface="B Nazanin" panose="00000400000000000000" pitchFamily="2" charset="-78"/>
            </a:rPr>
            <a:t>2004 بازل 2، ریسک تطبیق در زمره ریسک عملیاتی</a:t>
          </a:r>
          <a:endParaRPr lang="en-US" sz="1800" dirty="0">
            <a:cs typeface="B Nazanin" panose="00000400000000000000" pitchFamily="2" charset="-78"/>
          </a:endParaRPr>
        </a:p>
      </dgm:t>
    </dgm:pt>
    <dgm:pt modelId="{72801672-B02B-43CF-BE30-C3684ACEDF5F}" type="parTrans" cxnId="{8F913590-3DCB-475E-A410-C6751F24D3AD}">
      <dgm:prSet/>
      <dgm:spPr/>
      <dgm:t>
        <a:bodyPr/>
        <a:lstStyle/>
        <a:p>
          <a:endParaRPr lang="en-US"/>
        </a:p>
      </dgm:t>
    </dgm:pt>
    <dgm:pt modelId="{04DAABA4-9766-41EC-87C5-315AB1395248}" type="sibTrans" cxnId="{8F913590-3DCB-475E-A410-C6751F24D3AD}">
      <dgm:prSet/>
      <dgm:spPr/>
      <dgm:t>
        <a:bodyPr/>
        <a:lstStyle/>
        <a:p>
          <a:endParaRPr lang="en-US"/>
        </a:p>
      </dgm:t>
    </dgm:pt>
    <dgm:pt modelId="{5EFB95DC-6794-4BE6-B328-F673E026DAA9}">
      <dgm:prSet phldrT="[Text]" custT="1"/>
      <dgm:spPr/>
      <dgm:t>
        <a:bodyPr/>
        <a:lstStyle/>
        <a:p>
          <a:r>
            <a:rPr lang="fa-IR" sz="1600" dirty="0">
              <a:cs typeface="B Nazanin" panose="00000400000000000000" pitchFamily="2" charset="-78"/>
            </a:rPr>
            <a:t>2005</a:t>
          </a:r>
          <a:r>
            <a:rPr lang="fa-IR" sz="1800" dirty="0">
              <a:cs typeface="B Nazanin" panose="00000400000000000000" pitchFamily="2" charset="-78"/>
            </a:rPr>
            <a:t> اشاره کمیته بال به ریسک تطبیق</a:t>
          </a:r>
          <a:endParaRPr lang="en-US" sz="1800" dirty="0">
            <a:cs typeface="B Nazanin" panose="00000400000000000000" pitchFamily="2" charset="-78"/>
          </a:endParaRPr>
        </a:p>
      </dgm:t>
    </dgm:pt>
    <dgm:pt modelId="{1C9AA4BA-C463-4A4B-80ED-EC17F54958E7}" type="parTrans" cxnId="{CC77595B-7312-40C5-833D-2034F248BA23}">
      <dgm:prSet/>
      <dgm:spPr/>
      <dgm:t>
        <a:bodyPr/>
        <a:lstStyle/>
        <a:p>
          <a:endParaRPr lang="en-US"/>
        </a:p>
      </dgm:t>
    </dgm:pt>
    <dgm:pt modelId="{443F2FE0-ED36-4A26-AD79-A858E4A5CA29}" type="sibTrans" cxnId="{CC77595B-7312-40C5-833D-2034F248BA23}">
      <dgm:prSet/>
      <dgm:spPr/>
      <dgm:t>
        <a:bodyPr/>
        <a:lstStyle/>
        <a:p>
          <a:endParaRPr lang="en-US"/>
        </a:p>
      </dgm:t>
    </dgm:pt>
    <dgm:pt modelId="{3FBF0B81-C264-4356-8F25-D886BC922574}">
      <dgm:prSet phldrT="[Text]"/>
      <dgm:spPr/>
      <dgm:t>
        <a:bodyPr/>
        <a:lstStyle/>
        <a:p>
          <a:r>
            <a:rPr lang="fa-IR" dirty="0">
              <a:cs typeface="B Nazanin" panose="00000400000000000000" pitchFamily="2" charset="-78"/>
            </a:rPr>
            <a:t>2007-2008 بحران مالی  نقطه عطف تطبیق</a:t>
          </a:r>
          <a:endParaRPr lang="en-US" dirty="0">
            <a:cs typeface="B Nazanin" panose="00000400000000000000" pitchFamily="2" charset="-78"/>
          </a:endParaRPr>
        </a:p>
      </dgm:t>
    </dgm:pt>
    <dgm:pt modelId="{40885EB3-B1C9-4A7A-866F-34F6D677DCB3}" type="parTrans" cxnId="{6014D2F8-9C19-4272-BC29-1FE44103A2EA}">
      <dgm:prSet/>
      <dgm:spPr/>
      <dgm:t>
        <a:bodyPr/>
        <a:lstStyle/>
        <a:p>
          <a:endParaRPr lang="en-US"/>
        </a:p>
      </dgm:t>
    </dgm:pt>
    <dgm:pt modelId="{5B8A7E99-80A2-4F23-AA19-325940654EF5}" type="sibTrans" cxnId="{6014D2F8-9C19-4272-BC29-1FE44103A2EA}">
      <dgm:prSet/>
      <dgm:spPr/>
      <dgm:t>
        <a:bodyPr/>
        <a:lstStyle/>
        <a:p>
          <a:endParaRPr lang="en-US"/>
        </a:p>
      </dgm:t>
    </dgm:pt>
    <dgm:pt modelId="{B35A61A6-2D72-487F-86B9-40F408BCCBB3}" type="pres">
      <dgm:prSet presAssocID="{A56A9F3E-23D9-4A28-BC63-74C4488B910D}" presName="Name0" presStyleCnt="0">
        <dgm:presLayoutVars>
          <dgm:dir/>
          <dgm:resizeHandles val="exact"/>
        </dgm:presLayoutVars>
      </dgm:prSet>
      <dgm:spPr/>
    </dgm:pt>
    <dgm:pt modelId="{3516734D-0965-4B40-B097-71D90A7C3551}" type="pres">
      <dgm:prSet presAssocID="{A56A9F3E-23D9-4A28-BC63-74C4488B910D}" presName="arrow" presStyleLbl="bgShp" presStyleIdx="0" presStyleCnt="1" custLinFactNeighborX="-975" custLinFactNeighborY="1561"/>
      <dgm:spPr/>
    </dgm:pt>
    <dgm:pt modelId="{72521C4D-8DA4-46E1-B648-11064AE6357B}" type="pres">
      <dgm:prSet presAssocID="{A56A9F3E-23D9-4A28-BC63-74C4488B910D}" presName="points" presStyleCnt="0"/>
      <dgm:spPr/>
    </dgm:pt>
    <dgm:pt modelId="{A71DE91E-D9F9-4108-86DC-A6075561EC82}" type="pres">
      <dgm:prSet presAssocID="{A7F36887-23AC-4A52-9488-D952C27BC159}" presName="compositeA" presStyleCnt="0"/>
      <dgm:spPr/>
    </dgm:pt>
    <dgm:pt modelId="{EA68797F-9C1B-42CA-85CF-822631FDB5F5}" type="pres">
      <dgm:prSet presAssocID="{A7F36887-23AC-4A52-9488-D952C27BC159}" presName="textA" presStyleLbl="revTx" presStyleIdx="0" presStyleCnt="4" custScaleX="206767">
        <dgm:presLayoutVars>
          <dgm:bulletEnabled val="1"/>
        </dgm:presLayoutVars>
      </dgm:prSet>
      <dgm:spPr/>
    </dgm:pt>
    <dgm:pt modelId="{062C8966-A1D5-4D8C-87A8-271CBBE37688}" type="pres">
      <dgm:prSet presAssocID="{A7F36887-23AC-4A52-9488-D952C27BC159}" presName="circleA" presStyleLbl="node1" presStyleIdx="0" presStyleCnt="4" custLinFactNeighborX="53215"/>
      <dgm:spPr/>
    </dgm:pt>
    <dgm:pt modelId="{5FCA965F-3BAF-4AE5-961E-D07C04F938A2}" type="pres">
      <dgm:prSet presAssocID="{A7F36887-23AC-4A52-9488-D952C27BC159}" presName="spaceA" presStyleCnt="0"/>
      <dgm:spPr/>
    </dgm:pt>
    <dgm:pt modelId="{9D61C0E3-1924-45DE-8287-EA3A290190D0}" type="pres">
      <dgm:prSet presAssocID="{834ECF17-FAFC-4F1F-BDA6-926442419098}" presName="space" presStyleCnt="0"/>
      <dgm:spPr/>
    </dgm:pt>
    <dgm:pt modelId="{A466A6FF-8B7F-444A-8D10-0B0E147F36D0}" type="pres">
      <dgm:prSet presAssocID="{B1C287F4-3C93-4B9D-BD27-060C1E2AE39B}" presName="compositeB" presStyleCnt="0"/>
      <dgm:spPr/>
    </dgm:pt>
    <dgm:pt modelId="{3C3DBBC9-B63D-4EC9-8E20-5F50E0DC2CD9}" type="pres">
      <dgm:prSet presAssocID="{B1C287F4-3C93-4B9D-BD27-060C1E2AE39B}" presName="textB" presStyleLbl="revTx" presStyleIdx="1" presStyleCnt="4" custScaleX="285113" custLinFactX="31878" custLinFactNeighborX="100000" custLinFactNeighborY="-878">
        <dgm:presLayoutVars>
          <dgm:bulletEnabled val="1"/>
        </dgm:presLayoutVars>
      </dgm:prSet>
      <dgm:spPr/>
    </dgm:pt>
    <dgm:pt modelId="{2A556E9E-CD34-4071-8F40-1ED697D53B05}" type="pres">
      <dgm:prSet presAssocID="{B1C287F4-3C93-4B9D-BD27-060C1E2AE39B}" presName="circleB" presStyleLbl="node1" presStyleIdx="1" presStyleCnt="4" custLinFactX="46809" custLinFactNeighborX="100000"/>
      <dgm:spPr/>
    </dgm:pt>
    <dgm:pt modelId="{C037A0F9-822F-4DE5-A283-CA9BA5AD9B27}" type="pres">
      <dgm:prSet presAssocID="{B1C287F4-3C93-4B9D-BD27-060C1E2AE39B}" presName="spaceB" presStyleCnt="0"/>
      <dgm:spPr/>
    </dgm:pt>
    <dgm:pt modelId="{1C946DC0-F66F-4D7F-93B3-CA445A63651C}" type="pres">
      <dgm:prSet presAssocID="{04DAABA4-9766-41EC-87C5-315AB1395248}" presName="space" presStyleCnt="0"/>
      <dgm:spPr/>
    </dgm:pt>
    <dgm:pt modelId="{EF89D346-5832-48B4-AF02-81659B280665}" type="pres">
      <dgm:prSet presAssocID="{5EFB95DC-6794-4BE6-B328-F673E026DAA9}" presName="compositeA" presStyleCnt="0"/>
      <dgm:spPr/>
    </dgm:pt>
    <dgm:pt modelId="{4CD04B73-CF92-4987-B58F-659E61CDCD92}" type="pres">
      <dgm:prSet presAssocID="{5EFB95DC-6794-4BE6-B328-F673E026DAA9}" presName="textA" presStyleLbl="revTx" presStyleIdx="2" presStyleCnt="4" custScaleX="372379" custScaleY="51184" custLinFactX="11360" custLinFactNeighborX="100000" custLinFactNeighborY="39459">
        <dgm:presLayoutVars>
          <dgm:bulletEnabled val="1"/>
        </dgm:presLayoutVars>
      </dgm:prSet>
      <dgm:spPr/>
    </dgm:pt>
    <dgm:pt modelId="{03921491-5077-4F31-AF60-BE25976FA32E}" type="pres">
      <dgm:prSet presAssocID="{5EFB95DC-6794-4BE6-B328-F673E026DAA9}" presName="circleA" presStyleLbl="node1" presStyleIdx="2" presStyleCnt="4" custLinFactNeighborX="98901" custLinFactNeighborY="48699"/>
      <dgm:spPr/>
    </dgm:pt>
    <dgm:pt modelId="{44050E58-11EA-45CE-9555-48FD0FFAB2F3}" type="pres">
      <dgm:prSet presAssocID="{5EFB95DC-6794-4BE6-B328-F673E026DAA9}" presName="spaceA" presStyleCnt="0"/>
      <dgm:spPr/>
    </dgm:pt>
    <dgm:pt modelId="{EF00334E-9565-404A-A775-5C52637D192C}" type="pres">
      <dgm:prSet presAssocID="{443F2FE0-ED36-4A26-AD79-A858E4A5CA29}" presName="space" presStyleCnt="0"/>
      <dgm:spPr/>
    </dgm:pt>
    <dgm:pt modelId="{0DA0B263-FD44-4CE4-8344-E4F3E74C5F74}" type="pres">
      <dgm:prSet presAssocID="{3FBF0B81-C264-4356-8F25-D886BC922574}" presName="compositeB" presStyleCnt="0"/>
      <dgm:spPr/>
    </dgm:pt>
    <dgm:pt modelId="{8991C5AB-0D70-470A-8A8D-05DCE6652ABE}" type="pres">
      <dgm:prSet presAssocID="{3FBF0B81-C264-4356-8F25-D886BC922574}" presName="textB" presStyleLbl="revTx" presStyleIdx="3" presStyleCnt="4" custScaleX="484730" custLinFactNeighborX="-16760">
        <dgm:presLayoutVars>
          <dgm:bulletEnabled val="1"/>
        </dgm:presLayoutVars>
      </dgm:prSet>
      <dgm:spPr/>
    </dgm:pt>
    <dgm:pt modelId="{6B31E542-9B5E-410E-98C2-2BA76C6D2B97}" type="pres">
      <dgm:prSet presAssocID="{3FBF0B81-C264-4356-8F25-D886BC922574}" presName="circleB" presStyleLbl="node1" presStyleIdx="3" presStyleCnt="4" custLinFactNeighborX="-3670" custLinFactNeighborY="3670"/>
      <dgm:spPr/>
    </dgm:pt>
    <dgm:pt modelId="{6CD3CFD8-B33E-468A-8CEA-F8CAA5F5DA5F}" type="pres">
      <dgm:prSet presAssocID="{3FBF0B81-C264-4356-8F25-D886BC922574}" presName="spaceB" presStyleCnt="0"/>
      <dgm:spPr/>
    </dgm:pt>
  </dgm:ptLst>
  <dgm:cxnLst>
    <dgm:cxn modelId="{5D9E6E05-B31A-4374-9A0B-B4BECACCE8C2}" type="presOf" srcId="{B1C287F4-3C93-4B9D-BD27-060C1E2AE39B}" destId="{3C3DBBC9-B63D-4EC9-8E20-5F50E0DC2CD9}" srcOrd="0" destOrd="0" presId="urn:microsoft.com/office/officeart/2005/8/layout/hProcess11"/>
    <dgm:cxn modelId="{D1D1470D-3F2C-4945-87D6-5F70C976146B}" type="presOf" srcId="{5EFB95DC-6794-4BE6-B328-F673E026DAA9}" destId="{4CD04B73-CF92-4987-B58F-659E61CDCD92}" srcOrd="0" destOrd="0" presId="urn:microsoft.com/office/officeart/2005/8/layout/hProcess11"/>
    <dgm:cxn modelId="{CB2EFF3B-5B9D-4775-9B2C-21BCEA0F073D}" type="presOf" srcId="{A7F36887-23AC-4A52-9488-D952C27BC159}" destId="{EA68797F-9C1B-42CA-85CF-822631FDB5F5}" srcOrd="0" destOrd="0" presId="urn:microsoft.com/office/officeart/2005/8/layout/hProcess11"/>
    <dgm:cxn modelId="{CC77595B-7312-40C5-833D-2034F248BA23}" srcId="{A56A9F3E-23D9-4A28-BC63-74C4488B910D}" destId="{5EFB95DC-6794-4BE6-B328-F673E026DAA9}" srcOrd="2" destOrd="0" parTransId="{1C9AA4BA-C463-4A4B-80ED-EC17F54958E7}" sibTransId="{443F2FE0-ED36-4A26-AD79-A858E4A5CA29}"/>
    <dgm:cxn modelId="{D3E45654-FDF5-496C-8551-BBBA1F4A9B17}" srcId="{A56A9F3E-23D9-4A28-BC63-74C4488B910D}" destId="{A7F36887-23AC-4A52-9488-D952C27BC159}" srcOrd="0" destOrd="0" parTransId="{DE8682FE-14F6-4DAB-8306-B45313FF5F78}" sibTransId="{834ECF17-FAFC-4F1F-BDA6-926442419098}"/>
    <dgm:cxn modelId="{8F913590-3DCB-475E-A410-C6751F24D3AD}" srcId="{A56A9F3E-23D9-4A28-BC63-74C4488B910D}" destId="{B1C287F4-3C93-4B9D-BD27-060C1E2AE39B}" srcOrd="1" destOrd="0" parTransId="{72801672-B02B-43CF-BE30-C3684ACEDF5F}" sibTransId="{04DAABA4-9766-41EC-87C5-315AB1395248}"/>
    <dgm:cxn modelId="{A66528A2-C23D-4EA0-8E94-24B66B7090DB}" type="presOf" srcId="{3FBF0B81-C264-4356-8F25-D886BC922574}" destId="{8991C5AB-0D70-470A-8A8D-05DCE6652ABE}" srcOrd="0" destOrd="0" presId="urn:microsoft.com/office/officeart/2005/8/layout/hProcess11"/>
    <dgm:cxn modelId="{19E1BDAB-3EE3-430C-AA89-155BF3EF5570}" type="presOf" srcId="{A56A9F3E-23D9-4A28-BC63-74C4488B910D}" destId="{B35A61A6-2D72-487F-86B9-40F408BCCBB3}" srcOrd="0" destOrd="0" presId="urn:microsoft.com/office/officeart/2005/8/layout/hProcess11"/>
    <dgm:cxn modelId="{6014D2F8-9C19-4272-BC29-1FE44103A2EA}" srcId="{A56A9F3E-23D9-4A28-BC63-74C4488B910D}" destId="{3FBF0B81-C264-4356-8F25-D886BC922574}" srcOrd="3" destOrd="0" parTransId="{40885EB3-B1C9-4A7A-866F-34F6D677DCB3}" sibTransId="{5B8A7E99-80A2-4F23-AA19-325940654EF5}"/>
    <dgm:cxn modelId="{E5EBD008-F6BF-4760-8DE2-A4C5A2C7960A}" type="presParOf" srcId="{B35A61A6-2D72-487F-86B9-40F408BCCBB3}" destId="{3516734D-0965-4B40-B097-71D90A7C3551}" srcOrd="0" destOrd="0" presId="urn:microsoft.com/office/officeart/2005/8/layout/hProcess11"/>
    <dgm:cxn modelId="{42BDC7BF-EBBD-4C14-A8FD-E1F460508F3A}" type="presParOf" srcId="{B35A61A6-2D72-487F-86B9-40F408BCCBB3}" destId="{72521C4D-8DA4-46E1-B648-11064AE6357B}" srcOrd="1" destOrd="0" presId="urn:microsoft.com/office/officeart/2005/8/layout/hProcess11"/>
    <dgm:cxn modelId="{840FE1B5-44CD-416C-9846-9EFF29DD5C35}" type="presParOf" srcId="{72521C4D-8DA4-46E1-B648-11064AE6357B}" destId="{A71DE91E-D9F9-4108-86DC-A6075561EC82}" srcOrd="0" destOrd="0" presId="urn:microsoft.com/office/officeart/2005/8/layout/hProcess11"/>
    <dgm:cxn modelId="{D6CC3417-92A1-4062-AC78-43FFA547974C}" type="presParOf" srcId="{A71DE91E-D9F9-4108-86DC-A6075561EC82}" destId="{EA68797F-9C1B-42CA-85CF-822631FDB5F5}" srcOrd="0" destOrd="0" presId="urn:microsoft.com/office/officeart/2005/8/layout/hProcess11"/>
    <dgm:cxn modelId="{7D0B7F3D-7940-42E2-A7FC-B8D49B9979E5}" type="presParOf" srcId="{A71DE91E-D9F9-4108-86DC-A6075561EC82}" destId="{062C8966-A1D5-4D8C-87A8-271CBBE37688}" srcOrd="1" destOrd="0" presId="urn:microsoft.com/office/officeart/2005/8/layout/hProcess11"/>
    <dgm:cxn modelId="{9257D0BA-7ACE-46F2-AC9A-827CB718C7A9}" type="presParOf" srcId="{A71DE91E-D9F9-4108-86DC-A6075561EC82}" destId="{5FCA965F-3BAF-4AE5-961E-D07C04F938A2}" srcOrd="2" destOrd="0" presId="urn:microsoft.com/office/officeart/2005/8/layout/hProcess11"/>
    <dgm:cxn modelId="{7152A485-0DE7-4C3B-8E0B-687F3AFA1914}" type="presParOf" srcId="{72521C4D-8DA4-46E1-B648-11064AE6357B}" destId="{9D61C0E3-1924-45DE-8287-EA3A290190D0}" srcOrd="1" destOrd="0" presId="urn:microsoft.com/office/officeart/2005/8/layout/hProcess11"/>
    <dgm:cxn modelId="{95ECD4ED-BA99-4E72-B562-AB57F6CB9A7C}" type="presParOf" srcId="{72521C4D-8DA4-46E1-B648-11064AE6357B}" destId="{A466A6FF-8B7F-444A-8D10-0B0E147F36D0}" srcOrd="2" destOrd="0" presId="urn:microsoft.com/office/officeart/2005/8/layout/hProcess11"/>
    <dgm:cxn modelId="{D3338655-A610-4B9C-A589-A9E1FAE9506B}" type="presParOf" srcId="{A466A6FF-8B7F-444A-8D10-0B0E147F36D0}" destId="{3C3DBBC9-B63D-4EC9-8E20-5F50E0DC2CD9}" srcOrd="0" destOrd="0" presId="urn:microsoft.com/office/officeart/2005/8/layout/hProcess11"/>
    <dgm:cxn modelId="{54D3778F-319F-4371-9488-83C89DCDA1D9}" type="presParOf" srcId="{A466A6FF-8B7F-444A-8D10-0B0E147F36D0}" destId="{2A556E9E-CD34-4071-8F40-1ED697D53B05}" srcOrd="1" destOrd="0" presId="urn:microsoft.com/office/officeart/2005/8/layout/hProcess11"/>
    <dgm:cxn modelId="{7F52375A-8894-4B62-980C-965E4DB69EA9}" type="presParOf" srcId="{A466A6FF-8B7F-444A-8D10-0B0E147F36D0}" destId="{C037A0F9-822F-4DE5-A283-CA9BA5AD9B27}" srcOrd="2" destOrd="0" presId="urn:microsoft.com/office/officeart/2005/8/layout/hProcess11"/>
    <dgm:cxn modelId="{EEB60CF8-E6DB-4CE3-B976-3B7EF446EE82}" type="presParOf" srcId="{72521C4D-8DA4-46E1-B648-11064AE6357B}" destId="{1C946DC0-F66F-4D7F-93B3-CA445A63651C}" srcOrd="3" destOrd="0" presId="urn:microsoft.com/office/officeart/2005/8/layout/hProcess11"/>
    <dgm:cxn modelId="{527BB1DA-5691-4D12-88AE-523AAA57ABEA}" type="presParOf" srcId="{72521C4D-8DA4-46E1-B648-11064AE6357B}" destId="{EF89D346-5832-48B4-AF02-81659B280665}" srcOrd="4" destOrd="0" presId="urn:microsoft.com/office/officeart/2005/8/layout/hProcess11"/>
    <dgm:cxn modelId="{E03A50EF-0ABC-41D2-9C7F-3BD87DC2EF20}" type="presParOf" srcId="{EF89D346-5832-48B4-AF02-81659B280665}" destId="{4CD04B73-CF92-4987-B58F-659E61CDCD92}" srcOrd="0" destOrd="0" presId="urn:microsoft.com/office/officeart/2005/8/layout/hProcess11"/>
    <dgm:cxn modelId="{BA4180AD-8333-41E5-8EE2-EA896A8A68AF}" type="presParOf" srcId="{EF89D346-5832-48B4-AF02-81659B280665}" destId="{03921491-5077-4F31-AF60-BE25976FA32E}" srcOrd="1" destOrd="0" presId="urn:microsoft.com/office/officeart/2005/8/layout/hProcess11"/>
    <dgm:cxn modelId="{A0C4E8E5-CF01-4B54-AFD7-B9D56E2D1943}" type="presParOf" srcId="{EF89D346-5832-48B4-AF02-81659B280665}" destId="{44050E58-11EA-45CE-9555-48FD0FFAB2F3}" srcOrd="2" destOrd="0" presId="urn:microsoft.com/office/officeart/2005/8/layout/hProcess11"/>
    <dgm:cxn modelId="{21CBABAB-DBDC-4D4D-BD69-FADAEA984741}" type="presParOf" srcId="{72521C4D-8DA4-46E1-B648-11064AE6357B}" destId="{EF00334E-9565-404A-A775-5C52637D192C}" srcOrd="5" destOrd="0" presId="urn:microsoft.com/office/officeart/2005/8/layout/hProcess11"/>
    <dgm:cxn modelId="{B1A039A6-D53B-4BFF-A7FA-D00F100D1510}" type="presParOf" srcId="{72521C4D-8DA4-46E1-B648-11064AE6357B}" destId="{0DA0B263-FD44-4CE4-8344-E4F3E74C5F74}" srcOrd="6" destOrd="0" presId="urn:microsoft.com/office/officeart/2005/8/layout/hProcess11"/>
    <dgm:cxn modelId="{DC9B3DE9-1F40-49E0-A541-BAF26DC8776C}" type="presParOf" srcId="{0DA0B263-FD44-4CE4-8344-E4F3E74C5F74}" destId="{8991C5AB-0D70-470A-8A8D-05DCE6652ABE}" srcOrd="0" destOrd="0" presId="urn:microsoft.com/office/officeart/2005/8/layout/hProcess11"/>
    <dgm:cxn modelId="{42494A65-73C3-4819-BA44-A0461E4EA008}" type="presParOf" srcId="{0DA0B263-FD44-4CE4-8344-E4F3E74C5F74}" destId="{6B31E542-9B5E-410E-98C2-2BA76C6D2B97}" srcOrd="1" destOrd="0" presId="urn:microsoft.com/office/officeart/2005/8/layout/hProcess11"/>
    <dgm:cxn modelId="{A3768516-D806-4D70-9225-2DB90EE12978}" type="presParOf" srcId="{0DA0B263-FD44-4CE4-8344-E4F3E74C5F74}" destId="{6CD3CFD8-B33E-468A-8CEA-F8CAA5F5DA5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CE7880B-0A96-4080-AEEB-16AA4583F6F0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78EED15-F8EF-4C39-8554-A5704DA9725A}">
      <dgm:prSet phldrT="[Text]"/>
      <dgm:spPr/>
      <dgm:t>
        <a:bodyPr/>
        <a:lstStyle/>
        <a:p>
          <a:r>
            <a:rPr lang="fa-IR"/>
            <a:t>تعیین انواع کنترل اعمالی</a:t>
          </a:r>
          <a:endParaRPr lang="en-US"/>
        </a:p>
      </dgm:t>
    </dgm:pt>
    <dgm:pt modelId="{82D69C6B-324A-414E-99BA-003A1647AB2E}" type="parTrans" cxnId="{A680F526-DF6B-4E41-A763-42BDB5A1C5F3}">
      <dgm:prSet/>
      <dgm:spPr/>
      <dgm:t>
        <a:bodyPr/>
        <a:lstStyle/>
        <a:p>
          <a:endParaRPr lang="en-US"/>
        </a:p>
      </dgm:t>
    </dgm:pt>
    <dgm:pt modelId="{655CACC5-80CB-4C76-815C-FF7DDAB28D01}" type="sibTrans" cxnId="{A680F526-DF6B-4E41-A763-42BDB5A1C5F3}">
      <dgm:prSet/>
      <dgm:spPr/>
      <dgm:t>
        <a:bodyPr/>
        <a:lstStyle/>
        <a:p>
          <a:endParaRPr lang="en-US"/>
        </a:p>
      </dgm:t>
    </dgm:pt>
    <dgm:pt modelId="{6F614FA0-E72B-4625-8110-F5C1B9B68813}">
      <dgm:prSet phldrT="[Text]"/>
      <dgm:spPr/>
      <dgm:t>
        <a:bodyPr/>
        <a:lstStyle/>
        <a:p>
          <a:r>
            <a:rPr lang="fa-IR"/>
            <a:t>سنجش قدرت هر کنترل</a:t>
          </a:r>
          <a:endParaRPr lang="en-US"/>
        </a:p>
      </dgm:t>
    </dgm:pt>
    <dgm:pt modelId="{E9B796F0-284E-4CE4-9D68-79A9FC52A83C}" type="parTrans" cxnId="{CF5F3495-767E-4F2D-A0DD-B682B5C0794E}">
      <dgm:prSet/>
      <dgm:spPr/>
      <dgm:t>
        <a:bodyPr/>
        <a:lstStyle/>
        <a:p>
          <a:endParaRPr lang="en-US"/>
        </a:p>
      </dgm:t>
    </dgm:pt>
    <dgm:pt modelId="{7A7F2BC6-5E39-49CE-9250-A784887DBF7D}" type="sibTrans" cxnId="{CF5F3495-767E-4F2D-A0DD-B682B5C0794E}">
      <dgm:prSet/>
      <dgm:spPr/>
      <dgm:t>
        <a:bodyPr/>
        <a:lstStyle/>
        <a:p>
          <a:endParaRPr lang="en-US"/>
        </a:p>
      </dgm:t>
    </dgm:pt>
    <dgm:pt modelId="{45B09F8D-7BFF-47F8-A971-3E016072AC30}">
      <dgm:prSet phldrT="[Text]"/>
      <dgm:spPr/>
      <dgm:t>
        <a:bodyPr/>
        <a:lstStyle/>
        <a:p>
          <a:r>
            <a:rPr lang="fa-IR"/>
            <a:t>تعیین وزن هر کنترل</a:t>
          </a:r>
          <a:endParaRPr lang="en-US"/>
        </a:p>
      </dgm:t>
    </dgm:pt>
    <dgm:pt modelId="{4268A6BF-5DAE-4199-B6A5-F4DABC321CDA}" type="parTrans" cxnId="{BDEC954B-3600-46FD-A3E7-09BF59A0419D}">
      <dgm:prSet/>
      <dgm:spPr/>
      <dgm:t>
        <a:bodyPr/>
        <a:lstStyle/>
        <a:p>
          <a:endParaRPr lang="en-US"/>
        </a:p>
      </dgm:t>
    </dgm:pt>
    <dgm:pt modelId="{E03098CD-5F03-4321-AEBB-917925707A83}" type="sibTrans" cxnId="{BDEC954B-3600-46FD-A3E7-09BF59A0419D}">
      <dgm:prSet/>
      <dgm:spPr/>
      <dgm:t>
        <a:bodyPr/>
        <a:lstStyle/>
        <a:p>
          <a:endParaRPr lang="en-US"/>
        </a:p>
      </dgm:t>
    </dgm:pt>
    <dgm:pt modelId="{38D8C765-D9D1-4B35-B891-07B203D435A5}">
      <dgm:prSet phldrT="[Text]"/>
      <dgm:spPr/>
      <dgm:t>
        <a:bodyPr/>
        <a:lstStyle/>
        <a:p>
          <a:r>
            <a:rPr lang="fa-IR"/>
            <a:t>محاسبه نهایی اثربخشی کنترل</a:t>
          </a:r>
          <a:endParaRPr lang="en-US"/>
        </a:p>
      </dgm:t>
    </dgm:pt>
    <dgm:pt modelId="{434E946B-4E76-4F04-8E7B-6D4A1B15E9C1}" type="parTrans" cxnId="{59E8EF8A-BFA2-4171-83FA-6BAD3F72FAA1}">
      <dgm:prSet/>
      <dgm:spPr/>
      <dgm:t>
        <a:bodyPr/>
        <a:lstStyle/>
        <a:p>
          <a:endParaRPr lang="en-US"/>
        </a:p>
      </dgm:t>
    </dgm:pt>
    <dgm:pt modelId="{626CA6A9-6DBE-4E54-AF18-C9EB7FC71083}" type="sibTrans" cxnId="{59E8EF8A-BFA2-4171-83FA-6BAD3F72FAA1}">
      <dgm:prSet/>
      <dgm:spPr/>
      <dgm:t>
        <a:bodyPr/>
        <a:lstStyle/>
        <a:p>
          <a:endParaRPr lang="en-US"/>
        </a:p>
      </dgm:t>
    </dgm:pt>
    <dgm:pt modelId="{9ADF4675-1478-455E-AF6E-BAC14258DEF5}" type="pres">
      <dgm:prSet presAssocID="{3CE7880B-0A96-4080-AEEB-16AA4583F6F0}" presName="Name0" presStyleCnt="0">
        <dgm:presLayoutVars>
          <dgm:dir/>
          <dgm:resizeHandles val="exact"/>
        </dgm:presLayoutVars>
      </dgm:prSet>
      <dgm:spPr/>
    </dgm:pt>
    <dgm:pt modelId="{25E3A247-D643-40A5-9478-50D5BD4FB76B}" type="pres">
      <dgm:prSet presAssocID="{478EED15-F8EF-4C39-8554-A5704DA9725A}" presName="parTxOnly" presStyleLbl="node1" presStyleIdx="0" presStyleCnt="4">
        <dgm:presLayoutVars>
          <dgm:bulletEnabled val="1"/>
        </dgm:presLayoutVars>
      </dgm:prSet>
      <dgm:spPr/>
    </dgm:pt>
    <dgm:pt modelId="{A36E58DE-E81E-4707-92AD-F31BDBFE99FB}" type="pres">
      <dgm:prSet presAssocID="{655CACC5-80CB-4C76-815C-FF7DDAB28D01}" presName="parSpace" presStyleCnt="0"/>
      <dgm:spPr/>
    </dgm:pt>
    <dgm:pt modelId="{3BCC56F5-0D81-41DA-B0B6-571BA9EC4CD1}" type="pres">
      <dgm:prSet presAssocID="{6F614FA0-E72B-4625-8110-F5C1B9B68813}" presName="parTxOnly" presStyleLbl="node1" presStyleIdx="1" presStyleCnt="4">
        <dgm:presLayoutVars>
          <dgm:bulletEnabled val="1"/>
        </dgm:presLayoutVars>
      </dgm:prSet>
      <dgm:spPr/>
    </dgm:pt>
    <dgm:pt modelId="{3025E279-75B0-4E28-8D10-76093F9DAE07}" type="pres">
      <dgm:prSet presAssocID="{7A7F2BC6-5E39-49CE-9250-A784887DBF7D}" presName="parSpace" presStyleCnt="0"/>
      <dgm:spPr/>
    </dgm:pt>
    <dgm:pt modelId="{D4B1BA9E-A4B1-4728-8048-58FB77A2CC48}" type="pres">
      <dgm:prSet presAssocID="{45B09F8D-7BFF-47F8-A971-3E016072AC30}" presName="parTxOnly" presStyleLbl="node1" presStyleIdx="2" presStyleCnt="4">
        <dgm:presLayoutVars>
          <dgm:bulletEnabled val="1"/>
        </dgm:presLayoutVars>
      </dgm:prSet>
      <dgm:spPr/>
    </dgm:pt>
    <dgm:pt modelId="{752DEEFA-93D1-4C35-A4E0-70A3429D3E43}" type="pres">
      <dgm:prSet presAssocID="{E03098CD-5F03-4321-AEBB-917925707A83}" presName="parSpace" presStyleCnt="0"/>
      <dgm:spPr/>
    </dgm:pt>
    <dgm:pt modelId="{675834FB-C373-4C39-A9CD-43BFF8E7529F}" type="pres">
      <dgm:prSet presAssocID="{38D8C765-D9D1-4B35-B891-07B203D435A5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A680F526-DF6B-4E41-A763-42BDB5A1C5F3}" srcId="{3CE7880B-0A96-4080-AEEB-16AA4583F6F0}" destId="{478EED15-F8EF-4C39-8554-A5704DA9725A}" srcOrd="0" destOrd="0" parTransId="{82D69C6B-324A-414E-99BA-003A1647AB2E}" sibTransId="{655CACC5-80CB-4C76-815C-FF7DDAB28D01}"/>
    <dgm:cxn modelId="{226A505B-A409-4D53-AACD-EB8DC79C157D}" type="presOf" srcId="{45B09F8D-7BFF-47F8-A971-3E016072AC30}" destId="{D4B1BA9E-A4B1-4728-8048-58FB77A2CC48}" srcOrd="0" destOrd="0" presId="urn:microsoft.com/office/officeart/2005/8/layout/hChevron3"/>
    <dgm:cxn modelId="{8AA09566-C5D4-4A4B-B99B-727BFDFB131A}" type="presOf" srcId="{478EED15-F8EF-4C39-8554-A5704DA9725A}" destId="{25E3A247-D643-40A5-9478-50D5BD4FB76B}" srcOrd="0" destOrd="0" presId="urn:microsoft.com/office/officeart/2005/8/layout/hChevron3"/>
    <dgm:cxn modelId="{BDEC954B-3600-46FD-A3E7-09BF59A0419D}" srcId="{3CE7880B-0A96-4080-AEEB-16AA4583F6F0}" destId="{45B09F8D-7BFF-47F8-A971-3E016072AC30}" srcOrd="2" destOrd="0" parTransId="{4268A6BF-5DAE-4199-B6A5-F4DABC321CDA}" sibTransId="{E03098CD-5F03-4321-AEBB-917925707A83}"/>
    <dgm:cxn modelId="{F57D804D-6152-461D-8BC9-EE9EED133594}" type="presOf" srcId="{6F614FA0-E72B-4625-8110-F5C1B9B68813}" destId="{3BCC56F5-0D81-41DA-B0B6-571BA9EC4CD1}" srcOrd="0" destOrd="0" presId="urn:microsoft.com/office/officeart/2005/8/layout/hChevron3"/>
    <dgm:cxn modelId="{59E8EF8A-BFA2-4171-83FA-6BAD3F72FAA1}" srcId="{3CE7880B-0A96-4080-AEEB-16AA4583F6F0}" destId="{38D8C765-D9D1-4B35-B891-07B203D435A5}" srcOrd="3" destOrd="0" parTransId="{434E946B-4E76-4F04-8E7B-6D4A1B15E9C1}" sibTransId="{626CA6A9-6DBE-4E54-AF18-C9EB7FC71083}"/>
    <dgm:cxn modelId="{6CE7F78E-5F0C-41F9-AC2A-0F634BE360CE}" type="presOf" srcId="{3CE7880B-0A96-4080-AEEB-16AA4583F6F0}" destId="{9ADF4675-1478-455E-AF6E-BAC14258DEF5}" srcOrd="0" destOrd="0" presId="urn:microsoft.com/office/officeart/2005/8/layout/hChevron3"/>
    <dgm:cxn modelId="{CF5F3495-767E-4F2D-A0DD-B682B5C0794E}" srcId="{3CE7880B-0A96-4080-AEEB-16AA4583F6F0}" destId="{6F614FA0-E72B-4625-8110-F5C1B9B68813}" srcOrd="1" destOrd="0" parTransId="{E9B796F0-284E-4CE4-9D68-79A9FC52A83C}" sibTransId="{7A7F2BC6-5E39-49CE-9250-A784887DBF7D}"/>
    <dgm:cxn modelId="{A5C25797-3726-40FF-BD5D-EBE7BD4401A5}" type="presOf" srcId="{38D8C765-D9D1-4B35-B891-07B203D435A5}" destId="{675834FB-C373-4C39-A9CD-43BFF8E7529F}" srcOrd="0" destOrd="0" presId="urn:microsoft.com/office/officeart/2005/8/layout/hChevron3"/>
    <dgm:cxn modelId="{41A9DC66-9A98-4F04-AA55-39050F363933}" type="presParOf" srcId="{9ADF4675-1478-455E-AF6E-BAC14258DEF5}" destId="{25E3A247-D643-40A5-9478-50D5BD4FB76B}" srcOrd="0" destOrd="0" presId="urn:microsoft.com/office/officeart/2005/8/layout/hChevron3"/>
    <dgm:cxn modelId="{5D2BBD42-D438-4E75-B41D-DDB258133C5F}" type="presParOf" srcId="{9ADF4675-1478-455E-AF6E-BAC14258DEF5}" destId="{A36E58DE-E81E-4707-92AD-F31BDBFE99FB}" srcOrd="1" destOrd="0" presId="urn:microsoft.com/office/officeart/2005/8/layout/hChevron3"/>
    <dgm:cxn modelId="{141F873E-E9C3-47DE-9833-AB380E1BCF74}" type="presParOf" srcId="{9ADF4675-1478-455E-AF6E-BAC14258DEF5}" destId="{3BCC56F5-0D81-41DA-B0B6-571BA9EC4CD1}" srcOrd="2" destOrd="0" presId="urn:microsoft.com/office/officeart/2005/8/layout/hChevron3"/>
    <dgm:cxn modelId="{CCB4C56F-55D5-4231-9E7C-CAC1F710EE1D}" type="presParOf" srcId="{9ADF4675-1478-455E-AF6E-BAC14258DEF5}" destId="{3025E279-75B0-4E28-8D10-76093F9DAE07}" srcOrd="3" destOrd="0" presId="urn:microsoft.com/office/officeart/2005/8/layout/hChevron3"/>
    <dgm:cxn modelId="{697B19E0-2789-4553-9098-AFE80177C8D7}" type="presParOf" srcId="{9ADF4675-1478-455E-AF6E-BAC14258DEF5}" destId="{D4B1BA9E-A4B1-4728-8048-58FB77A2CC48}" srcOrd="4" destOrd="0" presId="urn:microsoft.com/office/officeart/2005/8/layout/hChevron3"/>
    <dgm:cxn modelId="{242F1C03-8334-4492-8A0B-D4C198D06502}" type="presParOf" srcId="{9ADF4675-1478-455E-AF6E-BAC14258DEF5}" destId="{752DEEFA-93D1-4C35-A4E0-70A3429D3E43}" srcOrd="5" destOrd="0" presId="urn:microsoft.com/office/officeart/2005/8/layout/hChevron3"/>
    <dgm:cxn modelId="{78EB21DC-A8FD-4D94-BAC8-DAA6C8BD1E82}" type="presParOf" srcId="{9ADF4675-1478-455E-AF6E-BAC14258DEF5}" destId="{675834FB-C373-4C39-A9CD-43BFF8E7529F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 dirty="0"/>
            <a:t>1. فرهنگ تطبیق</a:t>
          </a:r>
          <a:endParaRPr lang="en-US" sz="1100" dirty="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 dirty="0"/>
            <a:t>1. فرهنگ تطبیق</a:t>
          </a:r>
          <a:endParaRPr lang="en-US" sz="1100" dirty="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/>
            <a:t>1. فرهنگ تطبیق</a:t>
          </a:r>
          <a:endParaRPr lang="en-US" sz="110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/>
            <a:t>1. فرهنگ تطبیق</a:t>
          </a:r>
          <a:endParaRPr lang="en-US" sz="110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/>
            <a:t>1. فرهنگ تطبیق</a:t>
          </a:r>
          <a:endParaRPr lang="en-US" sz="110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/>
            <a:t>1. فرهنگ تطبیق</a:t>
          </a:r>
          <a:endParaRPr lang="en-US" sz="110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/>
            <a:t>1. فرهنگ تطبیق</a:t>
          </a:r>
          <a:endParaRPr lang="en-US" sz="110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D8BE194-062C-4954-B0E2-3B076A9CE72D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D1A37-1BA7-416F-A96B-B556F71019B3}">
      <dgm:prSet phldrT="[Text]" custT="1"/>
      <dgm:spPr/>
      <dgm:t>
        <a:bodyPr/>
        <a:lstStyle/>
        <a:p>
          <a:pPr algn="ctr" rtl="1"/>
          <a:r>
            <a:rPr lang="fa-IR" sz="1100"/>
            <a:t>1. فرهنگ تطبیق</a:t>
          </a:r>
          <a:endParaRPr lang="en-US" sz="1100"/>
        </a:p>
      </dgm:t>
    </dgm:pt>
    <dgm:pt modelId="{CCE37FDA-4E5B-46AD-995D-F72566A0C416}" type="par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BD41BAE6-20A9-409F-A014-E39FB40574FB}" type="sibTrans" cxnId="{BF19857E-7BEF-40B9-9BC0-860B61D465FB}">
      <dgm:prSet/>
      <dgm:spPr/>
      <dgm:t>
        <a:bodyPr/>
        <a:lstStyle/>
        <a:p>
          <a:pPr algn="ctr" rtl="1"/>
          <a:endParaRPr lang="en-US" sz="1100"/>
        </a:p>
      </dgm:t>
    </dgm:pt>
    <dgm:pt modelId="{A0BF1A02-3E32-4B69-B860-84106041DA7D}">
      <dgm:prSet phldrT="[Text]" custT="1"/>
      <dgm:spPr/>
      <dgm:t>
        <a:bodyPr/>
        <a:lstStyle/>
        <a:p>
          <a:pPr algn="ctr" rtl="1"/>
          <a:r>
            <a:rPr lang="fa-IR" sz="1100"/>
            <a:t>2. اهداف تطبیق</a:t>
          </a:r>
          <a:endParaRPr lang="en-US" sz="1100"/>
        </a:p>
      </dgm:t>
    </dgm:pt>
    <dgm:pt modelId="{3BFA8DA1-EE57-48A6-963F-E96FC2328F71}" type="par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E21310F1-57BA-4C66-AACE-A0A80D2933B4}" type="sibTrans" cxnId="{10A5181D-2288-4831-A650-6F902CDB4B41}">
      <dgm:prSet/>
      <dgm:spPr/>
      <dgm:t>
        <a:bodyPr/>
        <a:lstStyle/>
        <a:p>
          <a:pPr algn="ctr" rtl="1"/>
          <a:endParaRPr lang="en-US" sz="1100"/>
        </a:p>
      </dgm:t>
    </dgm:pt>
    <dgm:pt modelId="{03348ABB-F43E-4766-A778-BAA35CC4C66D}">
      <dgm:prSet phldrT="[Text]" custT="1"/>
      <dgm:spPr/>
      <dgm:t>
        <a:bodyPr/>
        <a:lstStyle/>
        <a:p>
          <a:pPr algn="ctr" rtl="1"/>
          <a:r>
            <a:rPr lang="fa-IR" sz="1100"/>
            <a:t>4. برنامه تطبیق</a:t>
          </a:r>
          <a:endParaRPr lang="en-US" sz="1100"/>
        </a:p>
      </dgm:t>
    </dgm:pt>
    <dgm:pt modelId="{8E6EF38A-E1B6-4E9E-9523-8119BCD1F24E}" type="par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CBB2E20B-817B-4035-AD6F-782B19ECA0DA}" type="sibTrans" cxnId="{91008FA7-7900-4E09-ABCD-AB4997CE95DA}">
      <dgm:prSet/>
      <dgm:spPr/>
      <dgm:t>
        <a:bodyPr/>
        <a:lstStyle/>
        <a:p>
          <a:pPr algn="ctr" rtl="1"/>
          <a:endParaRPr lang="en-US" sz="1100"/>
        </a:p>
      </dgm:t>
    </dgm:pt>
    <dgm:pt modelId="{215C67AF-9680-492A-83ED-69EE6AB19087}">
      <dgm:prSet phldrT="[Text]" custT="1"/>
      <dgm:spPr/>
      <dgm:t>
        <a:bodyPr/>
        <a:lstStyle/>
        <a:p>
          <a:pPr algn="ctr" rtl="1"/>
          <a:r>
            <a:rPr lang="fa-IR" sz="1100"/>
            <a:t>5. ساختار تطبیق</a:t>
          </a:r>
          <a:endParaRPr lang="en-US" sz="1100"/>
        </a:p>
      </dgm:t>
    </dgm:pt>
    <dgm:pt modelId="{752FB11F-7C16-4C5A-8992-1D4B14237C43}" type="par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E07E8719-1F09-4223-9017-913C8059536B}" type="sibTrans" cxnId="{570689D2-6FEC-4BD8-81FC-72BE81B84D5A}">
      <dgm:prSet/>
      <dgm:spPr/>
      <dgm:t>
        <a:bodyPr/>
        <a:lstStyle/>
        <a:p>
          <a:pPr algn="ctr" rtl="1"/>
          <a:endParaRPr lang="en-US" sz="1100"/>
        </a:p>
      </dgm:t>
    </dgm:pt>
    <dgm:pt modelId="{A542779E-705D-4810-8D12-23CD5306C7F1}">
      <dgm:prSet phldrT="[Text]" custT="1"/>
      <dgm:spPr/>
      <dgm:t>
        <a:bodyPr/>
        <a:lstStyle/>
        <a:p>
          <a:pPr algn="ctr" rtl="1"/>
          <a:r>
            <a:rPr lang="fa-IR" sz="1100"/>
            <a:t>6. ارتباطات تطبیق</a:t>
          </a:r>
          <a:endParaRPr lang="en-US" sz="1100"/>
        </a:p>
      </dgm:t>
    </dgm:pt>
    <dgm:pt modelId="{02584D4F-2094-49B8-A6D4-A95F5424B132}" type="par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DF401050-8909-43BD-8792-C6CE87626852}" type="sibTrans" cxnId="{DE1ECF70-ECF8-4F4E-BF4B-7EAFB8FCB196}">
      <dgm:prSet/>
      <dgm:spPr/>
      <dgm:t>
        <a:bodyPr/>
        <a:lstStyle/>
        <a:p>
          <a:pPr algn="ctr" rtl="1"/>
          <a:endParaRPr lang="en-US" sz="1100"/>
        </a:p>
      </dgm:t>
    </dgm:pt>
    <dgm:pt modelId="{066E8A4F-4BD4-4D10-A2DA-1BA52E3728C2}">
      <dgm:prSet phldrT="[Text]" custT="1"/>
      <dgm:spPr/>
      <dgm:t>
        <a:bodyPr/>
        <a:lstStyle/>
        <a:p>
          <a:pPr algn="ctr" rtl="1"/>
          <a:r>
            <a:rPr lang="fa-IR" sz="1100"/>
            <a:t>7. پایش و بهبود</a:t>
          </a:r>
          <a:endParaRPr lang="en-US" sz="1100"/>
        </a:p>
      </dgm:t>
    </dgm:pt>
    <dgm:pt modelId="{ECD1DA8B-A32B-4C96-819D-A6C2D8AC3E3D}" type="par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845BAE09-11AC-4DEB-A832-15717AD8EB59}" type="sibTrans" cxnId="{5796B27E-A338-4605-895C-CC4D6C90C08C}">
      <dgm:prSet/>
      <dgm:spPr/>
      <dgm:t>
        <a:bodyPr/>
        <a:lstStyle/>
        <a:p>
          <a:pPr algn="ctr" rtl="1"/>
          <a:endParaRPr lang="en-US" sz="1100"/>
        </a:p>
      </dgm:t>
    </dgm:pt>
    <dgm:pt modelId="{0D4A2799-3E2F-4A1D-AE04-9F4D568FDAE6}">
      <dgm:prSet phldrT="[Text]" custT="1"/>
      <dgm:spPr/>
      <dgm:t>
        <a:bodyPr/>
        <a:lstStyle/>
        <a:p>
          <a:pPr algn="ctr" rtl="1"/>
          <a:r>
            <a:rPr lang="fa-IR" sz="1100"/>
            <a:t>3. ریسک تطبیق</a:t>
          </a:r>
          <a:endParaRPr lang="en-US" sz="1100"/>
        </a:p>
      </dgm:t>
    </dgm:pt>
    <dgm:pt modelId="{912C9625-459D-4EB1-8E66-11CECFD55F00}" type="par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6094FF20-5A0C-4A2A-BD66-B3537DDD1893}" type="sibTrans" cxnId="{BB4A1F3E-A07C-47C2-AA7D-07BAF9DCE6E5}">
      <dgm:prSet/>
      <dgm:spPr/>
      <dgm:t>
        <a:bodyPr/>
        <a:lstStyle/>
        <a:p>
          <a:pPr algn="ctr" rtl="1"/>
          <a:endParaRPr lang="en-US" sz="1100"/>
        </a:p>
      </dgm:t>
    </dgm:pt>
    <dgm:pt modelId="{B9051093-BA26-48FF-9152-BC29D3830B10}" type="pres">
      <dgm:prSet presAssocID="{FD8BE194-062C-4954-B0E2-3B076A9CE72D}" presName="Name0" presStyleCnt="0">
        <dgm:presLayoutVars>
          <dgm:dir/>
          <dgm:resizeHandles val="exact"/>
        </dgm:presLayoutVars>
      </dgm:prSet>
      <dgm:spPr/>
    </dgm:pt>
    <dgm:pt modelId="{64480008-CAE5-4CDB-900A-2FFA51055F7B}" type="pres">
      <dgm:prSet presAssocID="{FD8BE194-062C-4954-B0E2-3B076A9CE72D}" presName="cycle" presStyleCnt="0"/>
      <dgm:spPr/>
    </dgm:pt>
    <dgm:pt modelId="{6410D89E-CBA4-4DC2-8AE8-DC518122FC23}" type="pres">
      <dgm:prSet presAssocID="{ABCD1A37-1BA7-416F-A96B-B556F71019B3}" presName="nodeFirstNode" presStyleLbl="node1" presStyleIdx="0" presStyleCnt="7">
        <dgm:presLayoutVars>
          <dgm:bulletEnabled val="1"/>
        </dgm:presLayoutVars>
      </dgm:prSet>
      <dgm:spPr/>
    </dgm:pt>
    <dgm:pt modelId="{DDDCF3B0-A047-4030-81F1-BC7FDB1B467D}" type="pres">
      <dgm:prSet presAssocID="{BD41BAE6-20A9-409F-A014-E39FB40574FB}" presName="sibTransFirstNode" presStyleLbl="bgShp" presStyleIdx="0" presStyleCnt="1"/>
      <dgm:spPr/>
    </dgm:pt>
    <dgm:pt modelId="{C62A969C-7743-497C-9EEC-79C2265F7C4D}" type="pres">
      <dgm:prSet presAssocID="{A0BF1A02-3E32-4B69-B860-84106041DA7D}" presName="nodeFollowingNodes" presStyleLbl="node1" presStyleIdx="1" presStyleCnt="7">
        <dgm:presLayoutVars>
          <dgm:bulletEnabled val="1"/>
        </dgm:presLayoutVars>
      </dgm:prSet>
      <dgm:spPr/>
    </dgm:pt>
    <dgm:pt modelId="{0ABFDC7A-0D3C-4B47-89A8-590296C540B3}" type="pres">
      <dgm:prSet presAssocID="{0D4A2799-3E2F-4A1D-AE04-9F4D568FDAE6}" presName="nodeFollowingNodes" presStyleLbl="node1" presStyleIdx="2" presStyleCnt="7">
        <dgm:presLayoutVars>
          <dgm:bulletEnabled val="1"/>
        </dgm:presLayoutVars>
      </dgm:prSet>
      <dgm:spPr/>
    </dgm:pt>
    <dgm:pt modelId="{3343F92A-FBCD-430A-BBAF-97B87CDAE62E}" type="pres">
      <dgm:prSet presAssocID="{03348ABB-F43E-4766-A778-BAA35CC4C66D}" presName="nodeFollowingNodes" presStyleLbl="node1" presStyleIdx="3" presStyleCnt="7">
        <dgm:presLayoutVars>
          <dgm:bulletEnabled val="1"/>
        </dgm:presLayoutVars>
      </dgm:prSet>
      <dgm:spPr/>
    </dgm:pt>
    <dgm:pt modelId="{7F478341-CA26-40F8-A8F0-DF4B7DC5CEEE}" type="pres">
      <dgm:prSet presAssocID="{215C67AF-9680-492A-83ED-69EE6AB19087}" presName="nodeFollowingNodes" presStyleLbl="node1" presStyleIdx="4" presStyleCnt="7">
        <dgm:presLayoutVars>
          <dgm:bulletEnabled val="1"/>
        </dgm:presLayoutVars>
      </dgm:prSet>
      <dgm:spPr/>
    </dgm:pt>
    <dgm:pt modelId="{746EA8D0-EB72-4BAC-B25D-5470C300FAC0}" type="pres">
      <dgm:prSet presAssocID="{A542779E-705D-4810-8D12-23CD5306C7F1}" presName="nodeFollowingNodes" presStyleLbl="node1" presStyleIdx="5" presStyleCnt="7">
        <dgm:presLayoutVars>
          <dgm:bulletEnabled val="1"/>
        </dgm:presLayoutVars>
      </dgm:prSet>
      <dgm:spPr/>
    </dgm:pt>
    <dgm:pt modelId="{6FA4D937-2BBB-4362-835C-9CCEA4A10954}" type="pres">
      <dgm:prSet presAssocID="{066E8A4F-4BD4-4D10-A2DA-1BA52E3728C2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10A5181D-2288-4831-A650-6F902CDB4B41}" srcId="{FD8BE194-062C-4954-B0E2-3B076A9CE72D}" destId="{A0BF1A02-3E32-4B69-B860-84106041DA7D}" srcOrd="1" destOrd="0" parTransId="{3BFA8DA1-EE57-48A6-963F-E96FC2328F71}" sibTransId="{E21310F1-57BA-4C66-AACE-A0A80D2933B4}"/>
    <dgm:cxn modelId="{BB4A1F3E-A07C-47C2-AA7D-07BAF9DCE6E5}" srcId="{FD8BE194-062C-4954-B0E2-3B076A9CE72D}" destId="{0D4A2799-3E2F-4A1D-AE04-9F4D568FDAE6}" srcOrd="2" destOrd="0" parTransId="{912C9625-459D-4EB1-8E66-11CECFD55F00}" sibTransId="{6094FF20-5A0C-4A2A-BD66-B3537DDD1893}"/>
    <dgm:cxn modelId="{C9841643-3A80-42AE-B346-703A9A00CD67}" type="presOf" srcId="{03348ABB-F43E-4766-A778-BAA35CC4C66D}" destId="{3343F92A-FBCD-430A-BBAF-97B87CDAE62E}" srcOrd="0" destOrd="0" presId="urn:microsoft.com/office/officeart/2005/8/layout/cycle3"/>
    <dgm:cxn modelId="{5D4CAD69-0321-42F3-B4C8-A800946692C2}" type="presOf" srcId="{BD41BAE6-20A9-409F-A014-E39FB40574FB}" destId="{DDDCF3B0-A047-4030-81F1-BC7FDB1B467D}" srcOrd="0" destOrd="0" presId="urn:microsoft.com/office/officeart/2005/8/layout/cycle3"/>
    <dgm:cxn modelId="{E6CFE46E-49DB-4D38-8B0D-B82E8C799AF5}" type="presOf" srcId="{FD8BE194-062C-4954-B0E2-3B076A9CE72D}" destId="{B9051093-BA26-48FF-9152-BC29D3830B10}" srcOrd="0" destOrd="0" presId="urn:microsoft.com/office/officeart/2005/8/layout/cycle3"/>
    <dgm:cxn modelId="{DE1ECF70-ECF8-4F4E-BF4B-7EAFB8FCB196}" srcId="{FD8BE194-062C-4954-B0E2-3B076A9CE72D}" destId="{A542779E-705D-4810-8D12-23CD5306C7F1}" srcOrd="5" destOrd="0" parTransId="{02584D4F-2094-49B8-A6D4-A95F5424B132}" sibTransId="{DF401050-8909-43BD-8792-C6CE87626852}"/>
    <dgm:cxn modelId="{BF19857E-7BEF-40B9-9BC0-860B61D465FB}" srcId="{FD8BE194-062C-4954-B0E2-3B076A9CE72D}" destId="{ABCD1A37-1BA7-416F-A96B-B556F71019B3}" srcOrd="0" destOrd="0" parTransId="{CCE37FDA-4E5B-46AD-995D-F72566A0C416}" sibTransId="{BD41BAE6-20A9-409F-A014-E39FB40574FB}"/>
    <dgm:cxn modelId="{5796B27E-A338-4605-895C-CC4D6C90C08C}" srcId="{FD8BE194-062C-4954-B0E2-3B076A9CE72D}" destId="{066E8A4F-4BD4-4D10-A2DA-1BA52E3728C2}" srcOrd="6" destOrd="0" parTransId="{ECD1DA8B-A32B-4C96-819D-A6C2D8AC3E3D}" sibTransId="{845BAE09-11AC-4DEB-A832-15717AD8EB59}"/>
    <dgm:cxn modelId="{D2C19B93-855B-44A1-8C72-4FCE445E0118}" type="presOf" srcId="{215C67AF-9680-492A-83ED-69EE6AB19087}" destId="{7F478341-CA26-40F8-A8F0-DF4B7DC5CEEE}" srcOrd="0" destOrd="0" presId="urn:microsoft.com/office/officeart/2005/8/layout/cycle3"/>
    <dgm:cxn modelId="{7FC53FA4-3E7E-4891-8DBF-568A938A61FE}" type="presOf" srcId="{A0BF1A02-3E32-4B69-B860-84106041DA7D}" destId="{C62A969C-7743-497C-9EEC-79C2265F7C4D}" srcOrd="0" destOrd="0" presId="urn:microsoft.com/office/officeart/2005/8/layout/cycle3"/>
    <dgm:cxn modelId="{91008FA7-7900-4E09-ABCD-AB4997CE95DA}" srcId="{FD8BE194-062C-4954-B0E2-3B076A9CE72D}" destId="{03348ABB-F43E-4766-A778-BAA35CC4C66D}" srcOrd="3" destOrd="0" parTransId="{8E6EF38A-E1B6-4E9E-9523-8119BCD1F24E}" sibTransId="{CBB2E20B-817B-4035-AD6F-782B19ECA0DA}"/>
    <dgm:cxn modelId="{C18D96AF-2902-4C94-88A2-995B46E036B8}" type="presOf" srcId="{A542779E-705D-4810-8D12-23CD5306C7F1}" destId="{746EA8D0-EB72-4BAC-B25D-5470C300FAC0}" srcOrd="0" destOrd="0" presId="urn:microsoft.com/office/officeart/2005/8/layout/cycle3"/>
    <dgm:cxn modelId="{02ADE7C2-E37B-4907-9E61-DB972356DB7A}" type="presOf" srcId="{ABCD1A37-1BA7-416F-A96B-B556F71019B3}" destId="{6410D89E-CBA4-4DC2-8AE8-DC518122FC23}" srcOrd="0" destOrd="0" presId="urn:microsoft.com/office/officeart/2005/8/layout/cycle3"/>
    <dgm:cxn modelId="{D0DF3FD1-029F-4CDD-85BA-DA9B252D8211}" type="presOf" srcId="{0D4A2799-3E2F-4A1D-AE04-9F4D568FDAE6}" destId="{0ABFDC7A-0D3C-4B47-89A8-590296C540B3}" srcOrd="0" destOrd="0" presId="urn:microsoft.com/office/officeart/2005/8/layout/cycle3"/>
    <dgm:cxn modelId="{570689D2-6FEC-4BD8-81FC-72BE81B84D5A}" srcId="{FD8BE194-062C-4954-B0E2-3B076A9CE72D}" destId="{215C67AF-9680-492A-83ED-69EE6AB19087}" srcOrd="4" destOrd="0" parTransId="{752FB11F-7C16-4C5A-8992-1D4B14237C43}" sibTransId="{E07E8719-1F09-4223-9017-913C8059536B}"/>
    <dgm:cxn modelId="{AE8294F2-0675-43DB-804F-28D3D5FCCE3D}" type="presOf" srcId="{066E8A4F-4BD4-4D10-A2DA-1BA52E3728C2}" destId="{6FA4D937-2BBB-4362-835C-9CCEA4A10954}" srcOrd="0" destOrd="0" presId="urn:microsoft.com/office/officeart/2005/8/layout/cycle3"/>
    <dgm:cxn modelId="{1ACE10F8-AF83-40EB-95EE-35527B616997}" type="presParOf" srcId="{B9051093-BA26-48FF-9152-BC29D3830B10}" destId="{64480008-CAE5-4CDB-900A-2FFA51055F7B}" srcOrd="0" destOrd="0" presId="urn:microsoft.com/office/officeart/2005/8/layout/cycle3"/>
    <dgm:cxn modelId="{2FCB3C07-80F4-49D4-A170-B6E141E0B204}" type="presParOf" srcId="{64480008-CAE5-4CDB-900A-2FFA51055F7B}" destId="{6410D89E-CBA4-4DC2-8AE8-DC518122FC23}" srcOrd="0" destOrd="0" presId="urn:microsoft.com/office/officeart/2005/8/layout/cycle3"/>
    <dgm:cxn modelId="{C34D6266-076B-4095-8D13-889486CEE1B4}" type="presParOf" srcId="{64480008-CAE5-4CDB-900A-2FFA51055F7B}" destId="{DDDCF3B0-A047-4030-81F1-BC7FDB1B467D}" srcOrd="1" destOrd="0" presId="urn:microsoft.com/office/officeart/2005/8/layout/cycle3"/>
    <dgm:cxn modelId="{34ED3D09-0310-465A-987B-236649171B9E}" type="presParOf" srcId="{64480008-CAE5-4CDB-900A-2FFA51055F7B}" destId="{C62A969C-7743-497C-9EEC-79C2265F7C4D}" srcOrd="2" destOrd="0" presId="urn:microsoft.com/office/officeart/2005/8/layout/cycle3"/>
    <dgm:cxn modelId="{E5E2A3DC-446E-42DC-9777-FACB8187FEBB}" type="presParOf" srcId="{64480008-CAE5-4CDB-900A-2FFA51055F7B}" destId="{0ABFDC7A-0D3C-4B47-89A8-590296C540B3}" srcOrd="3" destOrd="0" presId="urn:microsoft.com/office/officeart/2005/8/layout/cycle3"/>
    <dgm:cxn modelId="{0F2EE718-167F-4BE0-967A-FC4F503D1840}" type="presParOf" srcId="{64480008-CAE5-4CDB-900A-2FFA51055F7B}" destId="{3343F92A-FBCD-430A-BBAF-97B87CDAE62E}" srcOrd="4" destOrd="0" presId="urn:microsoft.com/office/officeart/2005/8/layout/cycle3"/>
    <dgm:cxn modelId="{75C0ADCF-5681-410E-892E-4B3B9EA1FF08}" type="presParOf" srcId="{64480008-CAE5-4CDB-900A-2FFA51055F7B}" destId="{7F478341-CA26-40F8-A8F0-DF4B7DC5CEEE}" srcOrd="5" destOrd="0" presId="urn:microsoft.com/office/officeart/2005/8/layout/cycle3"/>
    <dgm:cxn modelId="{06BF784D-3F2B-4388-826B-6B9ECEC3457D}" type="presParOf" srcId="{64480008-CAE5-4CDB-900A-2FFA51055F7B}" destId="{746EA8D0-EB72-4BAC-B25D-5470C300FAC0}" srcOrd="6" destOrd="0" presId="urn:microsoft.com/office/officeart/2005/8/layout/cycle3"/>
    <dgm:cxn modelId="{DBEA12A2-85F7-4705-B1EE-4D424A648FD9}" type="presParOf" srcId="{64480008-CAE5-4CDB-900A-2FFA51055F7B}" destId="{6FA4D937-2BBB-4362-835C-9CCEA4A10954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6734D-0965-4B40-B097-71D90A7C3551}">
      <dsp:nvSpPr>
        <dsp:cNvPr id="0" name=""/>
        <dsp:cNvSpPr/>
      </dsp:nvSpPr>
      <dsp:spPr>
        <a:xfrm>
          <a:off x="0" y="1659434"/>
          <a:ext cx="812800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68797F-9C1B-42CA-85CF-822631FDB5F5}">
      <dsp:nvSpPr>
        <dsp:cNvPr id="0" name=""/>
        <dsp:cNvSpPr/>
      </dsp:nvSpPr>
      <dsp:spPr>
        <a:xfrm>
          <a:off x="44186" y="0"/>
          <a:ext cx="109537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cs typeface="B Nazanin" panose="00000400000000000000" pitchFamily="2" charset="-78"/>
            </a:rPr>
            <a:t>1988 بازل 1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4186" y="0"/>
        <a:ext cx="1095377" cy="2167466"/>
      </dsp:txXfrm>
    </dsp:sp>
    <dsp:sp modelId="{062C8966-A1D5-4D8C-87A8-271CBBE37688}">
      <dsp:nvSpPr>
        <dsp:cNvPr id="0" name=""/>
        <dsp:cNvSpPr/>
      </dsp:nvSpPr>
      <dsp:spPr>
        <a:xfrm>
          <a:off x="609100" y="2441442"/>
          <a:ext cx="535781" cy="535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3DBBC9-B63D-4EC9-8E20-5F50E0DC2CD9}">
      <dsp:nvSpPr>
        <dsp:cNvPr id="0" name=""/>
        <dsp:cNvSpPr/>
      </dsp:nvSpPr>
      <dsp:spPr>
        <a:xfrm>
          <a:off x="1864995" y="3232169"/>
          <a:ext cx="1510426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800" kern="1200" dirty="0">
              <a:cs typeface="B Nazanin" panose="00000400000000000000" pitchFamily="2" charset="-78"/>
            </a:rPr>
            <a:t>2004 بازل 2، ریسک تطبیق در زمره ریسک عملیاتی</a:t>
          </a:r>
          <a:endParaRPr lang="en-US" sz="1800" kern="1200" dirty="0">
            <a:cs typeface="B Nazanin" panose="00000400000000000000" pitchFamily="2" charset="-78"/>
          </a:endParaRPr>
        </a:p>
      </dsp:txBody>
      <dsp:txXfrm>
        <a:off x="1864995" y="3232169"/>
        <a:ext cx="1510426" cy="2167466"/>
      </dsp:txXfrm>
    </dsp:sp>
    <dsp:sp modelId="{2A556E9E-CD34-4071-8F40-1ED697D53B05}">
      <dsp:nvSpPr>
        <dsp:cNvPr id="0" name=""/>
        <dsp:cNvSpPr/>
      </dsp:nvSpPr>
      <dsp:spPr>
        <a:xfrm>
          <a:off x="2440250" y="2441442"/>
          <a:ext cx="535781" cy="535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D04B73-CF92-4987-B58F-659E61CDCD92}">
      <dsp:nvSpPr>
        <dsp:cNvPr id="0" name=""/>
        <dsp:cNvSpPr/>
      </dsp:nvSpPr>
      <dsp:spPr>
        <a:xfrm>
          <a:off x="3293513" y="1119778"/>
          <a:ext cx="1972730" cy="110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Nazanin" panose="00000400000000000000" pitchFamily="2" charset="-78"/>
            </a:rPr>
            <a:t>2005</a:t>
          </a:r>
          <a:r>
            <a:rPr lang="fa-IR" sz="1800" kern="1200" dirty="0">
              <a:cs typeface="B Nazanin" panose="00000400000000000000" pitchFamily="2" charset="-78"/>
            </a:rPr>
            <a:t> اشاره کمیته بال به ریسک تطبیق</a:t>
          </a:r>
          <a:endParaRPr lang="en-US" sz="1800" kern="1200" dirty="0">
            <a:cs typeface="B Nazanin" panose="00000400000000000000" pitchFamily="2" charset="-78"/>
          </a:endParaRPr>
        </a:p>
      </dsp:txBody>
      <dsp:txXfrm>
        <a:off x="3293513" y="1119778"/>
        <a:ext cx="1972730" cy="1109396"/>
      </dsp:txXfrm>
    </dsp:sp>
    <dsp:sp modelId="{03921491-5077-4F31-AF60-BE25976FA32E}">
      <dsp:nvSpPr>
        <dsp:cNvPr id="0" name=""/>
        <dsp:cNvSpPr/>
      </dsp:nvSpPr>
      <dsp:spPr>
        <a:xfrm>
          <a:off x="3951935" y="2437845"/>
          <a:ext cx="535781" cy="535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1C5AB-0D70-470A-8A8D-05DCE6652ABE}">
      <dsp:nvSpPr>
        <dsp:cNvPr id="0" name=""/>
        <dsp:cNvSpPr/>
      </dsp:nvSpPr>
      <dsp:spPr>
        <a:xfrm>
          <a:off x="4614299" y="3251200"/>
          <a:ext cx="2567925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200" kern="1200" dirty="0">
              <a:cs typeface="B Nazanin" panose="00000400000000000000" pitchFamily="2" charset="-78"/>
            </a:rPr>
            <a:t>2007-2008 بحران مالی  نقطه عطف تطبیق</a:t>
          </a:r>
          <a:endParaRPr lang="en-US" sz="2200" kern="1200" dirty="0">
            <a:cs typeface="B Nazanin" panose="00000400000000000000" pitchFamily="2" charset="-78"/>
          </a:endParaRPr>
        </a:p>
      </dsp:txBody>
      <dsp:txXfrm>
        <a:off x="4614299" y="3251200"/>
        <a:ext cx="2567925" cy="2167466"/>
      </dsp:txXfrm>
    </dsp:sp>
    <dsp:sp modelId="{6B31E542-9B5E-410E-98C2-2BA76C6D2B97}">
      <dsp:nvSpPr>
        <dsp:cNvPr id="0" name=""/>
        <dsp:cNvSpPr/>
      </dsp:nvSpPr>
      <dsp:spPr>
        <a:xfrm>
          <a:off x="5699496" y="2461106"/>
          <a:ext cx="535781" cy="535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3A247-D643-40A5-9478-50D5BD4FB76B}">
      <dsp:nvSpPr>
        <dsp:cNvPr id="0" name=""/>
        <dsp:cNvSpPr/>
      </dsp:nvSpPr>
      <dsp:spPr>
        <a:xfrm>
          <a:off x="1607" y="78779"/>
          <a:ext cx="1612701" cy="6450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/>
            <a:t>تعیین انواع کنترل اعمالی</a:t>
          </a:r>
          <a:endParaRPr lang="en-US" sz="1400" kern="1200"/>
        </a:p>
      </dsp:txBody>
      <dsp:txXfrm>
        <a:off x="1607" y="78779"/>
        <a:ext cx="1451431" cy="645080"/>
      </dsp:txXfrm>
    </dsp:sp>
    <dsp:sp modelId="{3BCC56F5-0D81-41DA-B0B6-571BA9EC4CD1}">
      <dsp:nvSpPr>
        <dsp:cNvPr id="0" name=""/>
        <dsp:cNvSpPr/>
      </dsp:nvSpPr>
      <dsp:spPr>
        <a:xfrm>
          <a:off x="1291768" y="78779"/>
          <a:ext cx="1612701" cy="6450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/>
            <a:t>سنجش قدرت هر کنترل</a:t>
          </a:r>
          <a:endParaRPr lang="en-US" sz="1400" kern="1200"/>
        </a:p>
      </dsp:txBody>
      <dsp:txXfrm>
        <a:off x="1614308" y="78779"/>
        <a:ext cx="967621" cy="645080"/>
      </dsp:txXfrm>
    </dsp:sp>
    <dsp:sp modelId="{D4B1BA9E-A4B1-4728-8048-58FB77A2CC48}">
      <dsp:nvSpPr>
        <dsp:cNvPr id="0" name=""/>
        <dsp:cNvSpPr/>
      </dsp:nvSpPr>
      <dsp:spPr>
        <a:xfrm>
          <a:off x="2581929" y="78779"/>
          <a:ext cx="1612701" cy="6450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/>
            <a:t>تعیین وزن هر کنترل</a:t>
          </a:r>
          <a:endParaRPr lang="en-US" sz="1400" kern="1200"/>
        </a:p>
      </dsp:txBody>
      <dsp:txXfrm>
        <a:off x="2904469" y="78779"/>
        <a:ext cx="967621" cy="645080"/>
      </dsp:txXfrm>
    </dsp:sp>
    <dsp:sp modelId="{675834FB-C373-4C39-A9CD-43BFF8E7529F}">
      <dsp:nvSpPr>
        <dsp:cNvPr id="0" name=""/>
        <dsp:cNvSpPr/>
      </dsp:nvSpPr>
      <dsp:spPr>
        <a:xfrm>
          <a:off x="3872091" y="78779"/>
          <a:ext cx="1612701" cy="6450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/>
            <a:t>محاسبه نهایی اثربخشی کنترل</a:t>
          </a:r>
          <a:endParaRPr lang="en-US" sz="1400" kern="1200"/>
        </a:p>
      </dsp:txBody>
      <dsp:txXfrm>
        <a:off x="4194631" y="78779"/>
        <a:ext cx="967621" cy="645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 dirty="0"/>
            <a:t>1. فرهنگ تطبیق</a:t>
          </a:r>
          <a:endParaRPr lang="en-US" sz="1100" kern="1200" dirty="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 dirty="0"/>
            <a:t>1. فرهنگ تطبیق</a:t>
          </a:r>
          <a:endParaRPr lang="en-US" sz="1100" kern="1200" dirty="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1. فرهنگ تطبیق</a:t>
          </a:r>
          <a:endParaRPr lang="en-US" sz="1100" kern="120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1. فرهنگ تطبیق</a:t>
          </a:r>
          <a:endParaRPr lang="en-US" sz="1100" kern="120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1. فرهنگ تطبیق</a:t>
          </a:r>
          <a:endParaRPr lang="en-US" sz="1100" kern="120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1. فرهنگ تطبیق</a:t>
          </a:r>
          <a:endParaRPr lang="en-US" sz="1100" kern="120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1. فرهنگ تطبیق</a:t>
          </a:r>
          <a:endParaRPr lang="en-US" sz="1100" kern="120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F3B0-A047-4030-81F1-BC7FDB1B467D}">
      <dsp:nvSpPr>
        <dsp:cNvPr id="0" name=""/>
        <dsp:cNvSpPr/>
      </dsp:nvSpPr>
      <dsp:spPr>
        <a:xfrm>
          <a:off x="1153991" y="-22578"/>
          <a:ext cx="3410225" cy="3410225"/>
        </a:xfrm>
        <a:prstGeom prst="circularArrow">
          <a:avLst>
            <a:gd name="adj1" fmla="val 5544"/>
            <a:gd name="adj2" fmla="val 330680"/>
            <a:gd name="adj3" fmla="val 14535223"/>
            <a:gd name="adj4" fmla="val 1693911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10D89E-CBA4-4DC2-8AE8-DC518122FC23}">
      <dsp:nvSpPr>
        <dsp:cNvPr id="0" name=""/>
        <dsp:cNvSpPr/>
      </dsp:nvSpPr>
      <dsp:spPr>
        <a:xfrm>
          <a:off x="2335586" y="1847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1. فرهنگ تطبیق</a:t>
          </a:r>
          <a:endParaRPr lang="en-US" sz="1100" kern="1200"/>
        </a:p>
      </dsp:txBody>
      <dsp:txXfrm>
        <a:off x="2361142" y="27403"/>
        <a:ext cx="995923" cy="472405"/>
      </dsp:txXfrm>
    </dsp:sp>
    <dsp:sp modelId="{C62A969C-7743-497C-9EEC-79C2265F7C4D}">
      <dsp:nvSpPr>
        <dsp:cNvPr id="0" name=""/>
        <dsp:cNvSpPr/>
      </dsp:nvSpPr>
      <dsp:spPr>
        <a:xfrm>
          <a:off x="3472568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2. اهداف تطبیق</a:t>
          </a:r>
          <a:endParaRPr lang="en-US" sz="1100" kern="1200"/>
        </a:p>
      </dsp:txBody>
      <dsp:txXfrm>
        <a:off x="3498124" y="574944"/>
        <a:ext cx="995923" cy="472405"/>
      </dsp:txXfrm>
    </dsp:sp>
    <dsp:sp modelId="{0ABFDC7A-0D3C-4B47-89A8-590296C540B3}">
      <dsp:nvSpPr>
        <dsp:cNvPr id="0" name=""/>
        <dsp:cNvSpPr/>
      </dsp:nvSpPr>
      <dsp:spPr>
        <a:xfrm>
          <a:off x="3753379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3. ریسک تطبیق</a:t>
          </a:r>
          <a:endParaRPr lang="en-US" sz="1100" kern="1200"/>
        </a:p>
      </dsp:txBody>
      <dsp:txXfrm>
        <a:off x="3778935" y="1805259"/>
        <a:ext cx="995923" cy="472405"/>
      </dsp:txXfrm>
    </dsp:sp>
    <dsp:sp modelId="{3343F92A-FBCD-430A-BBAF-97B87CDAE62E}">
      <dsp:nvSpPr>
        <dsp:cNvPr id="0" name=""/>
        <dsp:cNvSpPr/>
      </dsp:nvSpPr>
      <dsp:spPr>
        <a:xfrm>
          <a:off x="2966564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4. برنامه تطبیق</a:t>
          </a:r>
          <a:endParaRPr lang="en-US" sz="1100" kern="1200"/>
        </a:p>
      </dsp:txBody>
      <dsp:txXfrm>
        <a:off x="2992120" y="2791895"/>
        <a:ext cx="995923" cy="472405"/>
      </dsp:txXfrm>
    </dsp:sp>
    <dsp:sp modelId="{7F478341-CA26-40F8-A8F0-DF4B7DC5CEEE}">
      <dsp:nvSpPr>
        <dsp:cNvPr id="0" name=""/>
        <dsp:cNvSpPr/>
      </dsp:nvSpPr>
      <dsp:spPr>
        <a:xfrm>
          <a:off x="1704609" y="2766339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5. ساختار تطبیق</a:t>
          </a:r>
          <a:endParaRPr lang="en-US" sz="1100" kern="1200"/>
        </a:p>
      </dsp:txBody>
      <dsp:txXfrm>
        <a:off x="1730165" y="2791895"/>
        <a:ext cx="995923" cy="472405"/>
      </dsp:txXfrm>
    </dsp:sp>
    <dsp:sp modelId="{746EA8D0-EB72-4BAC-B25D-5470C300FAC0}">
      <dsp:nvSpPr>
        <dsp:cNvPr id="0" name=""/>
        <dsp:cNvSpPr/>
      </dsp:nvSpPr>
      <dsp:spPr>
        <a:xfrm>
          <a:off x="917793" y="1779703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6. ارتباطات تطبیق</a:t>
          </a:r>
          <a:endParaRPr lang="en-US" sz="1100" kern="1200"/>
        </a:p>
      </dsp:txBody>
      <dsp:txXfrm>
        <a:off x="943349" y="1805259"/>
        <a:ext cx="995923" cy="472405"/>
      </dsp:txXfrm>
    </dsp:sp>
    <dsp:sp modelId="{6FA4D937-2BBB-4362-835C-9CCEA4A10954}">
      <dsp:nvSpPr>
        <dsp:cNvPr id="0" name=""/>
        <dsp:cNvSpPr/>
      </dsp:nvSpPr>
      <dsp:spPr>
        <a:xfrm>
          <a:off x="1198605" y="549388"/>
          <a:ext cx="1047035" cy="52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/>
            <a:t>7. پایش و بهبود</a:t>
          </a:r>
          <a:endParaRPr lang="en-US" sz="1100" kern="1200"/>
        </a:p>
      </dsp:txBody>
      <dsp:txXfrm>
        <a:off x="1224161" y="574944"/>
        <a:ext cx="995923" cy="472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791F8-F365-4A70-8CA6-B7005D999C07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F956C-B89A-47E4-A8FB-11E814EC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6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84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69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49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24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99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601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59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565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74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824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5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07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61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13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75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3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F956C-B89A-47E4-A8FB-11E814ECAA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73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8E8BE-CFD7-41D1-A4B6-3852F8C26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D7AFB-F1F1-4597-839B-546DB1EAE0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A631E-366F-4EB0-A973-20D73035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CC4FE-2A31-49CD-A8A2-842D0D08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B825A-316B-41B1-B83E-3CF472FF5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1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28F9-5F1B-45BD-B5C8-3610263D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CFC8C7-D521-46CF-8ED6-7CCDBB54C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EECD9-E136-4ED6-9426-994984003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945AF-ED1F-41C5-B2F9-EA33430D9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4E2B7-D6BE-42D3-BEFC-FF1184EC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7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04C396-05A3-4A61-B7EB-7E7759CE1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E1A95-60E2-4F94-BFE5-DC8B3E961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F87BD-0135-48EF-A7BC-DE597A7AC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41205-2644-487A-BB2D-3CF8CA4C5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3E2AD-5E04-42D9-A433-711640E49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5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78203-A51B-47A5-9E31-D3AC3A191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BA13C-F0E0-484A-A948-18A8DC410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72927-4B77-4317-9F5C-8AE1F5BA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E249D-24DD-4E6C-94B3-2DE4EEE3C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18187-5459-4440-B579-629A3DA4D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3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A23AD-F43C-439F-B7F1-76701B2A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AD58F-DCC7-4AF4-9607-68DBD4B24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111E6-42D6-4EEF-82A0-D4A38E329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1433F-E319-4B2D-8A96-D86D3F2ED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6B9CE-830A-4B13-8950-22D0DBB1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2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D0D3-441A-4AFB-97B1-4290D6DC7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F6255-2062-4C8C-BBFC-71BB18D7B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C3F3E-EFB8-4481-909C-8A0FD779F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E2A9C-DD05-4637-8520-714CD1ECF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2C61C-D054-42F9-A641-68E6D9A19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7B68E-6B47-4397-AC46-64A03508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8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53B4B-D392-4D12-AB9E-22D1EC895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59299-5787-4964-8C15-E4C461642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40769-E105-4137-AA85-90D710453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670DF4-43B9-4A23-B6F0-643824114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EE7643-C231-4AAE-9B41-07F2ED9DA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2D2FB-9E07-4795-A18B-CA3FBCF5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B1F25-A2CC-48D9-A1BB-5CF087EB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1972F7-C4EF-4ED5-A260-1A32A9C7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13BE0-0508-439A-B5B1-C1506D1F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8F812-0195-4DB2-90CA-7397D9BD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BC41F-CC67-47C1-827B-1E3A9649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0FE63-3CED-4D05-A554-20D814DB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664915-1201-4813-BAEE-A60FA5AF6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7E519A-170A-479A-9F89-21E4617B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C8033-0938-4E59-8D77-0E55A8ED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6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AEED-B716-44D4-808D-963ACA47E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25B6-2822-4EF3-A0D4-B21544CAC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6E740-D9BC-4420-84F5-433903BA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85AEF-5A6B-485C-86A2-1BE83E855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A5E40-8335-4B7B-B3CF-F834D9872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81355-F679-4C8D-BFC4-67153210F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46FE8-CF07-4B17-ACAC-8B6BD4041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A1B9B3-4C8C-4549-8F6C-648545B21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6ADDA-785C-4858-9A25-941F12E12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4E567-6A46-4F50-BC5D-F870748E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85ECF-CA30-41A0-B8A9-B5C837DD5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9F751-4271-4C26-8295-5530AA47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5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7CD90-3550-47EC-9EF6-2543C5B9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50075-AAEE-4E30-9F6E-8540613F8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25106-95CA-4F86-AC21-BB143C8E8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3DCB-31B7-4EE9-A3D0-85C98E38B1A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1E057-0544-4CDE-88C2-3827D1EB3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956A1-6FA7-448B-A7E7-62E0F2A5C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C7ED6-A79E-4D7F-99E8-504C6236C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4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2.png"/><Relationship Id="rId9" Type="http://schemas.microsoft.com/office/2007/relationships/diagramDrawing" Target="../diagrams/drawing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961583-FC75-4E46-B2E1-E2764EAA39E5}"/>
              </a:ext>
            </a:extLst>
          </p:cNvPr>
          <p:cNvSpPr txBox="1"/>
          <p:nvPr/>
        </p:nvSpPr>
        <p:spPr>
          <a:xfrm>
            <a:off x="1826309" y="1021196"/>
            <a:ext cx="8327666" cy="4893647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سمینار رویداد تطبیق ایران</a:t>
            </a:r>
          </a:p>
          <a:p>
            <a:pPr algn="ctr"/>
            <a:endParaRPr lang="fa-IR" sz="36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3600" b="1" i="1" dirty="0">
                <a:solidFill>
                  <a:schemeClr val="tx1"/>
                </a:solidFill>
                <a:cs typeface="B Nazanin" panose="00000400000000000000" pitchFamily="2" charset="-78"/>
              </a:rPr>
              <a:t>ارائه مدلی برای ارزیابی ریسک تطبیق در موسسات مالی</a:t>
            </a:r>
          </a:p>
          <a:p>
            <a:pPr algn="ctr"/>
            <a:r>
              <a:rPr lang="fa-IR" sz="4400" b="1" dirty="0">
                <a:cs typeface="B Nazanin" panose="00000400000000000000" pitchFamily="2" charset="-78"/>
              </a:rPr>
              <a:t>ب</a:t>
            </a:r>
            <a:endParaRPr lang="fa-IR" sz="3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فرزانه رجایی </a:t>
            </a:r>
            <a:r>
              <a:rPr lang="fa-IR" sz="3200" b="1" dirty="0" err="1">
                <a:solidFill>
                  <a:schemeClr val="tx1"/>
                </a:solidFill>
                <a:cs typeface="B Nazanin" panose="00000400000000000000" pitchFamily="2" charset="-78"/>
              </a:rPr>
              <a:t>سلماسی</a:t>
            </a:r>
            <a:endParaRPr lang="fa-IR" sz="3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مدیر ارشد تطبیق و مبارزه با </a:t>
            </a:r>
            <a:r>
              <a:rPr lang="fa-IR" sz="2000" b="1" dirty="0" err="1">
                <a:solidFill>
                  <a:schemeClr val="tx1"/>
                </a:solidFill>
                <a:cs typeface="B Nazanin" panose="00000400000000000000" pitchFamily="2" charset="-78"/>
              </a:rPr>
              <a:t>پولشویی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 بانک خاورمیانه</a:t>
            </a:r>
          </a:p>
          <a:p>
            <a:pPr algn="ctr"/>
            <a:endParaRPr lang="fa-IR" sz="3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آبان 1403</a:t>
            </a:r>
            <a:endParaRPr lang="en-US" sz="2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820BE-6955-4BE9-89FA-711CFE3E8A5E}"/>
              </a:ext>
            </a:extLst>
          </p:cNvPr>
          <p:cNvSpPr/>
          <p:nvPr/>
        </p:nvSpPr>
        <p:spPr>
          <a:xfrm>
            <a:off x="1349405" y="881601"/>
            <a:ext cx="9423517" cy="5243992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69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سیستم مدیریت تطبیق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/>
        </p:nvGraphicFramePr>
        <p:xfrm>
          <a:off x="2317428" y="164575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1A9D7FF0-BE44-4DB9-9AD2-0F32B32E8ECC}"/>
              </a:ext>
            </a:extLst>
          </p:cNvPr>
          <p:cNvSpPr/>
          <p:nvPr/>
        </p:nvSpPr>
        <p:spPr>
          <a:xfrm>
            <a:off x="1596992" y="4245027"/>
            <a:ext cx="2380087" cy="1128750"/>
          </a:xfrm>
          <a:prstGeom prst="wedgeRoundRectCallout">
            <a:avLst>
              <a:gd name="adj1" fmla="val 59504"/>
              <a:gd name="adj2" fmla="val 13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Nazanin" panose="00000400000000000000" pitchFamily="2" charset="-78"/>
              </a:rPr>
              <a:t>نقش ها و مسئولیت ها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خطوط گزارش دهی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افسر تطبیق-&gt;واحد تطبیق-&gt; کمیته تطبیق-&gt; هیات مدیره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013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سیستم مدیریت تطبیق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/>
        </p:nvGraphicFramePr>
        <p:xfrm>
          <a:off x="2317428" y="164575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23C08BC8-6B16-458E-AA73-10F24110276B}"/>
              </a:ext>
            </a:extLst>
          </p:cNvPr>
          <p:cNvSpPr/>
          <p:nvPr/>
        </p:nvSpPr>
        <p:spPr>
          <a:xfrm>
            <a:off x="886408" y="3106133"/>
            <a:ext cx="2214115" cy="1128750"/>
          </a:xfrm>
          <a:prstGeom prst="wedgeRoundRectCallout">
            <a:avLst>
              <a:gd name="adj1" fmla="val 67334"/>
              <a:gd name="adj2" fmla="val -565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Nazanin" panose="00000400000000000000" pitchFamily="2" charset="-78"/>
              </a:rPr>
              <a:t>اطلاع رسانی  به </a:t>
            </a:r>
            <a:r>
              <a:rPr lang="fa-IR" sz="1400" dirty="0" err="1">
                <a:cs typeface="B Nazanin" panose="00000400000000000000" pitchFamily="2" charset="-78"/>
              </a:rPr>
              <a:t>ذینفعان</a:t>
            </a:r>
            <a:endParaRPr lang="fa-IR" sz="1400" dirty="0">
              <a:cs typeface="B Nazanin" panose="00000400000000000000" pitchFamily="2" charset="-78"/>
            </a:endParaRP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کانال های آموزشی و اطلاع رسانی داخلی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سامانه </a:t>
            </a:r>
            <a:r>
              <a:rPr lang="fa-IR" sz="1400" dirty="0" err="1">
                <a:cs typeface="B Nazanin" panose="00000400000000000000" pitchFamily="2" charset="-78"/>
              </a:rPr>
              <a:t>افشای</a:t>
            </a:r>
            <a:r>
              <a:rPr lang="fa-IR" sz="1400" dirty="0">
                <a:cs typeface="B Nazanin" panose="00000400000000000000" pitchFamily="2" charset="-78"/>
              </a:rPr>
              <a:t> محرمانه تخلفات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گزارش به ناظر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0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سیستم مدیریت تطبیق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/>
        </p:nvGraphicFramePr>
        <p:xfrm>
          <a:off x="2317428" y="164575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23C08BC8-6B16-458E-AA73-10F24110276B}"/>
              </a:ext>
            </a:extLst>
          </p:cNvPr>
          <p:cNvSpPr/>
          <p:nvPr/>
        </p:nvSpPr>
        <p:spPr>
          <a:xfrm>
            <a:off x="1099360" y="1996045"/>
            <a:ext cx="2214115" cy="971090"/>
          </a:xfrm>
          <a:prstGeom prst="wedgeRoundRectCallout">
            <a:avLst>
              <a:gd name="adj1" fmla="val 70705"/>
              <a:gd name="adj2" fmla="val 426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Nazanin" panose="00000400000000000000" pitchFamily="2" charset="-78"/>
              </a:rPr>
              <a:t>پایش مستمر و بهبود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شناسایی ریسک ها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واکنش به نقض مقررات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شناسایی تغییرات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7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9762399"/>
              </p:ext>
            </p:extLst>
          </p:nvPr>
        </p:nvGraphicFramePr>
        <p:xfrm>
          <a:off x="1021299" y="133459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818A4D6-D90C-44A8-81E0-2626611D0FF7}"/>
              </a:ext>
            </a:extLst>
          </p:cNvPr>
          <p:cNvSpPr/>
          <p:nvPr/>
        </p:nvSpPr>
        <p:spPr>
          <a:xfrm>
            <a:off x="6188174" y="1679743"/>
            <a:ext cx="2543539" cy="28058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محرک های تغییر </a:t>
            </a:r>
            <a:r>
              <a:rPr lang="en-US" dirty="0">
                <a:cs typeface="B Nazanin" panose="00000400000000000000" pitchFamily="2" charset="-78"/>
              </a:rPr>
              <a:t>CMS</a:t>
            </a:r>
            <a:r>
              <a:rPr lang="fa-IR" dirty="0">
                <a:cs typeface="B Nazanin" panose="00000400000000000000" pitchFamily="2" charset="-78"/>
              </a:rPr>
              <a:t>:</a:t>
            </a:r>
          </a:p>
          <a:p>
            <a:pPr algn="ctr" rtl="1"/>
            <a:endParaRPr lang="fa-IR" dirty="0">
              <a:cs typeface="B Nazanin" panose="00000400000000000000" pitchFamily="2" charset="-78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fa-IR" dirty="0">
                <a:cs typeface="B Nazanin" panose="00000400000000000000" pitchFamily="2" charset="-78"/>
              </a:rPr>
              <a:t>تغییر استراتژی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fa-IR" dirty="0">
                <a:cs typeface="B Nazanin" panose="00000400000000000000" pitchFamily="2" charset="-78"/>
              </a:rPr>
              <a:t>قوانین و مقررات جدید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fa-IR" dirty="0">
                <a:cs typeface="B Nazanin" panose="00000400000000000000" pitchFamily="2" charset="-78"/>
              </a:rPr>
              <a:t>تغییر ساختار سازمانی و مالی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fa-IR" dirty="0">
                <a:cs typeface="B Nazanin" panose="00000400000000000000" pitchFamily="2" charset="-78"/>
              </a:rPr>
              <a:t>محصولات و خدمات جدید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fa-IR" dirty="0" err="1">
                <a:cs typeface="B Nazanin" panose="00000400000000000000" pitchFamily="2" charset="-78"/>
              </a:rPr>
              <a:t>حسابرسی</a:t>
            </a:r>
            <a:r>
              <a:rPr lang="fa-IR" dirty="0">
                <a:cs typeface="B Nazanin" panose="00000400000000000000" pitchFamily="2" charset="-78"/>
              </a:rPr>
              <a:t> داخلی و مستقل</a:t>
            </a:r>
          </a:p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D8DB79-8C24-42DF-8995-D5358CB3F12A}"/>
              </a:ext>
            </a:extLst>
          </p:cNvPr>
          <p:cNvSpPr txBox="1"/>
          <p:nvPr/>
        </p:nvSpPr>
        <p:spPr>
          <a:xfrm>
            <a:off x="3008209" y="2657281"/>
            <a:ext cx="1744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dirty="0"/>
              <a:t>سیستم مدیریت تطبیق</a:t>
            </a:r>
          </a:p>
          <a:p>
            <a:pPr algn="ctr"/>
            <a:r>
              <a:rPr lang="en-US" dirty="0"/>
              <a:t>CMS</a:t>
            </a:r>
          </a:p>
        </p:txBody>
      </p:sp>
    </p:spTree>
    <p:extLst>
      <p:ext uri="{BB962C8B-B14F-4D97-AF65-F5344CB8AC3E}">
        <p14:creationId xmlns:p14="http://schemas.microsoft.com/office/powerpoint/2010/main" val="208376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مدیریت ریسک تطبیق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898621" y="28860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DCDB47-D4DD-49BA-8EA7-D7CE6A9C4A3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497" y="1319375"/>
            <a:ext cx="6391922" cy="31434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A2E68F2-FA8C-4987-993F-4F8ABA02FF50}"/>
              </a:ext>
            </a:extLst>
          </p:cNvPr>
          <p:cNvSpPr/>
          <p:nvPr/>
        </p:nvSpPr>
        <p:spPr>
          <a:xfrm>
            <a:off x="4027688" y="822225"/>
            <a:ext cx="2618912" cy="497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فرایند مدیریت ریسک تطبیق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8058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0736" y="1167883"/>
            <a:ext cx="6916445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Tx/>
              <a:buChar char="-"/>
            </a:pPr>
            <a:r>
              <a:rPr lang="fa-IR" sz="2400" b="1" dirty="0">
                <a:cs typeface="B Nazanin" panose="00000400000000000000" pitchFamily="2" charset="-78"/>
              </a:rPr>
              <a:t>انواع روش های ارزیابی ریسک تطبیق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روش های کمی و کیفی و ترکیبی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روش معروف </a:t>
            </a:r>
            <a:r>
              <a:rPr lang="fa-IR" sz="2400" dirty="0" err="1">
                <a:cs typeface="B Nazanin" panose="00000400000000000000" pitchFamily="2" charset="-78"/>
              </a:rPr>
              <a:t>ماتریس</a:t>
            </a:r>
            <a:r>
              <a:rPr lang="fa-IR" sz="2400" dirty="0">
                <a:cs typeface="B Nazanin" panose="00000400000000000000" pitchFamily="2" charset="-78"/>
              </a:rPr>
              <a:t> ریسک: </a:t>
            </a:r>
            <a:r>
              <a:rPr lang="en-US" sz="2400" dirty="0">
                <a:cs typeface="B Nazanin" panose="00000400000000000000" pitchFamily="2" charset="-78"/>
              </a:rPr>
              <a:t>Risk=Probability * Impact</a:t>
            </a:r>
          </a:p>
          <a:p>
            <a:pPr lvl="1" algn="r" rtl="1"/>
            <a:endParaRPr lang="fa-IR" sz="2400" dirty="0">
              <a:cs typeface="B Nazanin" panose="00000400000000000000" pitchFamily="2" charset="-78"/>
            </a:endParaRPr>
          </a:p>
          <a:p>
            <a:pPr lvl="1" algn="r" rtl="1"/>
            <a:endParaRPr lang="en-US" sz="2400" dirty="0">
              <a:cs typeface="B Nazanin" panose="00000400000000000000" pitchFamily="2" charset="-78"/>
            </a:endParaRPr>
          </a:p>
          <a:p>
            <a:pPr lvl="1" algn="r" rtl="1"/>
            <a:endParaRPr lang="en-US" sz="2400" dirty="0">
              <a:cs typeface="B Nazanin" panose="00000400000000000000" pitchFamily="2" charset="-78"/>
            </a:endParaRPr>
          </a:p>
          <a:p>
            <a:pPr lvl="1" algn="r" rtl="1"/>
            <a:endParaRPr lang="en-US" sz="2400" dirty="0">
              <a:cs typeface="B Nazanin" panose="00000400000000000000" pitchFamily="2" charset="-78"/>
            </a:endParaRP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روش ارزیابی و خود ارزیابی ریسک و کنترل</a:t>
            </a:r>
            <a:r>
              <a:rPr lang="en-US" sz="2400" dirty="0">
                <a:cs typeface="B Nazanin" panose="00000400000000000000" pitchFamily="2" charset="-78"/>
              </a:rPr>
              <a:t>­</a:t>
            </a:r>
            <a:r>
              <a:rPr lang="fa-IR" sz="2400" dirty="0">
                <a:cs typeface="B Nazanin" panose="00000400000000000000" pitchFamily="2" charset="-78"/>
              </a:rPr>
              <a:t>ها </a:t>
            </a:r>
            <a:r>
              <a:rPr lang="en-US" sz="2400" dirty="0">
                <a:cs typeface="B Nazanin" panose="00000400000000000000" pitchFamily="2" charset="-78"/>
              </a:rPr>
              <a:t>(RCSA)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ارزیابی ریسک ذاتی قبل از اعمال کنترل ها و ریسک باقی مانده بعد از اعمال کنترل</a:t>
            </a:r>
            <a:endParaRPr lang="en-US" sz="2400" dirty="0">
              <a:cs typeface="B Nazanin" panose="00000400000000000000" pitchFamily="2" charset="-78"/>
            </a:endParaRP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تاثیر کنترل – ریسک ذاتی= ریسک باقی مانده</a:t>
            </a:r>
            <a:r>
              <a:rPr lang="en-US" sz="2400" dirty="0">
                <a:cs typeface="B Nazanin" panose="00000400000000000000" pitchFamily="2" charset="-78"/>
              </a:rPr>
              <a:t> </a:t>
            </a:r>
            <a:endParaRPr lang="fa-IR" sz="2400" dirty="0">
              <a:cs typeface="B Nazanin" panose="00000400000000000000" pitchFamily="2" charset="-78"/>
            </a:endParaRPr>
          </a:p>
          <a:p>
            <a:pPr marL="800100" lvl="1" indent="-342900" algn="r" rtl="1">
              <a:buFontTx/>
              <a:buChar char="-"/>
            </a:pPr>
            <a:endParaRPr lang="fa-IR" sz="2400" dirty="0">
              <a:cs typeface="B Nazani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1CE7EF-97ED-4248-84C3-0928870E25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0736" y="2424707"/>
            <a:ext cx="6334125" cy="1400175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99D06-F8A4-458A-A729-EAE63D4C00B4}"/>
              </a:ext>
            </a:extLst>
          </p:cNvPr>
          <p:cNvSpPr/>
          <p:nvPr/>
        </p:nvSpPr>
        <p:spPr>
          <a:xfrm rot="16200000">
            <a:off x="2816480" y="3064828"/>
            <a:ext cx="784387" cy="3087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solidFill>
                  <a:schemeClr val="tx1"/>
                </a:solidFill>
              </a:rPr>
              <a:t>شدت تاثیر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01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E76831-720F-4D23-8A3B-CF9C85F9DB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989" y="1832072"/>
            <a:ext cx="7858319" cy="1036406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30AA7C-05F3-4989-AFBC-B1162A7BDD22}"/>
              </a:ext>
            </a:extLst>
          </p:cNvPr>
          <p:cNvCxnSpPr/>
          <p:nvPr/>
        </p:nvCxnSpPr>
        <p:spPr>
          <a:xfrm>
            <a:off x="8565489" y="2385639"/>
            <a:ext cx="325755" cy="7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951AA870-F3D6-427A-8248-56F04E9858B9}"/>
              </a:ext>
            </a:extLst>
          </p:cNvPr>
          <p:cNvCxnSpPr>
            <a:cxnSpLocks/>
          </p:cNvCxnSpPr>
          <p:nvPr/>
        </p:nvCxnSpPr>
        <p:spPr>
          <a:xfrm rot="10800000" flipV="1">
            <a:off x="3934692" y="2400259"/>
            <a:ext cx="4931905" cy="724535"/>
          </a:xfrm>
          <a:prstGeom prst="bentConnector3">
            <a:avLst>
              <a:gd name="adj1" fmla="val -11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F4484F-7470-469A-BB4C-8872E87475DD}"/>
              </a:ext>
            </a:extLst>
          </p:cNvPr>
          <p:cNvCxnSpPr>
            <a:cxnSpLocks/>
          </p:cNvCxnSpPr>
          <p:nvPr/>
        </p:nvCxnSpPr>
        <p:spPr>
          <a:xfrm flipV="1">
            <a:off x="3934692" y="2762527"/>
            <a:ext cx="0" cy="362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79A575E-EABE-4253-8A91-525359D45EF9}"/>
              </a:ext>
            </a:extLst>
          </p:cNvPr>
          <p:cNvSpPr txBox="1"/>
          <p:nvPr/>
        </p:nvSpPr>
        <p:spPr>
          <a:xfrm>
            <a:off x="1950152" y="3230747"/>
            <a:ext cx="6916445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انواع کنترل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پیشگیرانه: آموزش، دستورالعمل، آستانه های سیستمی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کشف کننده: سیستم های کشف تقلب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اصلاحی: گزارش نقض به هیات مدیره</a:t>
            </a: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2824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17" name="Oval 16"/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hlinkClick r:id="" action="ppaction://hlinkshowjump?jump=firstslide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0" name="Group 7"/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1" name="Oval 20"/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>
              <a:hlinkClick r:id="" action="ppaction://hlinkshowjump?jump=endshow"/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1700736" y="1334595"/>
            <a:ext cx="6916445" cy="46166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ارزیابی ریسک ذاتی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تبعات مالی: 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جریمه مالی، خدشه دار شدن کسب و کار، هزینه های رسیدگی حقوقی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سوابق گذشته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تبعات حقوقی: نامه تذکر آمیز تا اخراج، منع ارائه خدمات و ابطال مجوز </a:t>
            </a:r>
          </a:p>
          <a:p>
            <a:pPr marL="342900" marR="0" lvl="0" indent="-342900" algn="just" rtl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a-IR" sz="2000" dirty="0">
                <a:cs typeface="B Nazanin" panose="00000400000000000000" pitchFamily="2" charset="-78"/>
              </a:rPr>
              <a:t>تبعات شهرت: </a:t>
            </a:r>
          </a:p>
          <a:p>
            <a:pPr marL="800100" lvl="1" indent="-342900" algn="just" rtl="1">
              <a:buFont typeface="Times New Roman" panose="02020603050405020304" pitchFamily="18" charset="0"/>
              <a:buChar char="-"/>
            </a:pPr>
            <a:r>
              <a:rPr lang="fa-IR" sz="1400" dirty="0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شهرت بانک نزد چه افرادی خدشه دار شده است؟</a:t>
            </a:r>
            <a:endParaRPr lang="en-US" sz="1400" dirty="0">
              <a:effectLst/>
              <a:latin typeface="XB Kayhan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800100" lvl="1" indent="-342900" algn="just" rtl="1">
              <a:buFont typeface="Times New Roman" panose="02020603050405020304" pitchFamily="18" charset="0"/>
              <a:buChar char="-"/>
            </a:pPr>
            <a:r>
              <a:rPr lang="fa-IR" sz="1400" dirty="0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جمعیت این افراد چقدر است؟</a:t>
            </a:r>
            <a:endParaRPr lang="en-US" sz="1400" dirty="0">
              <a:effectLst/>
              <a:latin typeface="XB Kayhan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800100" lvl="1" indent="-342900" algn="just" rtl="1">
              <a:buFont typeface="Times New Roman" panose="02020603050405020304" pitchFamily="18" charset="0"/>
              <a:buChar char="-"/>
            </a:pPr>
            <a:r>
              <a:rPr lang="fa-IR" sz="1400" dirty="0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درجه اهمیت این افراد برای بانک چقدر است؟</a:t>
            </a:r>
            <a:endParaRPr lang="en-US" sz="1400" dirty="0">
              <a:effectLst/>
              <a:latin typeface="XB Kayhan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800100" lvl="1" indent="-342900" algn="just" rtl="1">
              <a:buFont typeface="Times New Roman" panose="02020603050405020304" pitchFamily="18" charset="0"/>
              <a:buChar char="-"/>
            </a:pPr>
            <a:r>
              <a:rPr lang="fa-IR" sz="1400" dirty="0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دامنه خدشه دار شدن بانک در چه سطحی است؟ (شهر، کشور، بین </a:t>
            </a:r>
            <a:r>
              <a:rPr lang="fa-IR" sz="1400" dirty="0" err="1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الملل</a:t>
            </a:r>
            <a:r>
              <a:rPr lang="fa-IR" sz="1400" dirty="0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 و ....)</a:t>
            </a:r>
            <a:endParaRPr lang="en-US" sz="1400" dirty="0">
              <a:effectLst/>
              <a:latin typeface="XB Kayhan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800100" lvl="1" indent="-342900" algn="just" rtl="1">
              <a:buFont typeface="Times New Roman" panose="02020603050405020304" pitchFamily="18" charset="0"/>
              <a:buChar char="-"/>
            </a:pPr>
            <a:r>
              <a:rPr lang="fa-IR" sz="1400" dirty="0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آیا خدشه دار شدن شهرت بانک مربوط به یک محصول و خدمت کلیدی است؟</a:t>
            </a:r>
            <a:endParaRPr lang="en-US" sz="1400" dirty="0">
              <a:effectLst/>
              <a:latin typeface="XB Kayhan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800100" lvl="1" indent="-342900" algn="just" rtl="1">
              <a:buFont typeface="Times New Roman" panose="02020603050405020304" pitchFamily="18" charset="0"/>
              <a:buChar char="-"/>
            </a:pPr>
            <a:r>
              <a:rPr lang="fa-IR" sz="1400" dirty="0">
                <a:effectLst/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آیا بانک مشتریان فعلی خود را از دست خواهد داد؟</a:t>
            </a:r>
          </a:p>
          <a:p>
            <a:pPr marL="342900" indent="-342900" algn="just" rtl="1">
              <a:buFont typeface="Times New Roman" panose="02020603050405020304" pitchFamily="18" charset="0"/>
              <a:buChar char="-"/>
            </a:pPr>
            <a:r>
              <a:rPr lang="fa-IR" dirty="0">
                <a:latin typeface="XB Kayhan"/>
                <a:ea typeface="Times New Roman" panose="02020603050405020304" pitchFamily="18" charset="0"/>
                <a:cs typeface="B Mitra" panose="00000400000000000000" pitchFamily="2" charset="-78"/>
              </a:rPr>
              <a:t>تهیه پرسشنامه یا مصاحبه</a:t>
            </a:r>
            <a:endParaRPr lang="en-US" dirty="0">
              <a:effectLst/>
              <a:latin typeface="XB Kayhan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endParaRPr lang="fa-IR" sz="20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9156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just" rtl="1">
              <a:spcBef>
                <a:spcPts val="0"/>
              </a:spcBef>
              <a:spcAft>
                <a:spcPts val="0"/>
              </a:spcAft>
            </a:pPr>
            <a:r>
              <a:rPr lang="fa-IR" sz="1200" dirty="0">
                <a:solidFill>
                  <a:schemeClr val="tx1"/>
                </a:solidFill>
                <a:effectLst/>
                <a:latin typeface="XB Kayhan"/>
                <a:ea typeface="Calibri" panose="020F0502020204030204" pitchFamily="34" charset="0"/>
              </a:rPr>
              <a:t>سطح ریسک کم: 1و3و5و9</a:t>
            </a:r>
            <a:endParaRPr lang="en-US" sz="1200" dirty="0">
              <a:solidFill>
                <a:schemeClr val="tx1"/>
              </a:solidFill>
              <a:effectLst/>
              <a:latin typeface="XB Kayhan"/>
              <a:ea typeface="Calibri" panose="020F0502020204030204" pitchFamily="34" charset="0"/>
            </a:endParaRPr>
          </a:p>
          <a:p>
            <a:pPr marL="0" marR="0" indent="0" algn="just" rtl="1">
              <a:spcBef>
                <a:spcPts val="0"/>
              </a:spcBef>
              <a:spcAft>
                <a:spcPts val="0"/>
              </a:spcAft>
            </a:pPr>
            <a:r>
              <a:rPr lang="fa-IR" sz="1200" dirty="0">
                <a:solidFill>
                  <a:schemeClr val="tx1"/>
                </a:solidFill>
                <a:effectLst/>
                <a:latin typeface="XB Kayhan"/>
                <a:ea typeface="Calibri" panose="020F0502020204030204" pitchFamily="34" charset="0"/>
              </a:rPr>
              <a:t>سطح ریسک متوسط: 15</a:t>
            </a:r>
            <a:endParaRPr lang="en-US" sz="1200" dirty="0">
              <a:solidFill>
                <a:schemeClr val="tx1"/>
              </a:solidFill>
              <a:effectLst/>
              <a:latin typeface="XB Kayhan"/>
              <a:ea typeface="Calibri" panose="020F0502020204030204" pitchFamily="34" charset="0"/>
            </a:endParaRPr>
          </a:p>
          <a:p>
            <a:pPr marL="0" marR="0" indent="0" algn="just" rtl="1">
              <a:spcBef>
                <a:spcPts val="0"/>
              </a:spcBef>
              <a:spcAft>
                <a:spcPts val="0"/>
              </a:spcAft>
            </a:pPr>
            <a:r>
              <a:rPr lang="fa-IR" sz="1200" dirty="0">
                <a:solidFill>
                  <a:schemeClr val="tx1"/>
                </a:solidFill>
                <a:effectLst/>
                <a:latin typeface="XB Kayhan"/>
                <a:ea typeface="Calibri" panose="020F0502020204030204" pitchFamily="34" charset="0"/>
              </a:rPr>
              <a:t>سطح ریسک بالا: 25و27و45</a:t>
            </a:r>
            <a:endParaRPr lang="en-US" sz="1200" dirty="0">
              <a:solidFill>
                <a:schemeClr val="tx1"/>
              </a:solidFill>
              <a:effectLst/>
              <a:latin typeface="XB Kayhan"/>
              <a:ea typeface="Calibri" panose="020F0502020204030204" pitchFamily="34" charset="0"/>
            </a:endParaRPr>
          </a:p>
          <a:p>
            <a:pPr marL="0" marR="0" indent="0" algn="just" rtl="1">
              <a:spcBef>
                <a:spcPts val="0"/>
              </a:spcBef>
              <a:spcAft>
                <a:spcPts val="0"/>
              </a:spcAft>
            </a:pPr>
            <a:r>
              <a:rPr lang="fa-IR" sz="1200" dirty="0">
                <a:solidFill>
                  <a:schemeClr val="tx1"/>
                </a:solidFill>
                <a:effectLst/>
                <a:latin typeface="XB Kayhan"/>
                <a:ea typeface="Calibri" panose="020F0502020204030204" pitchFamily="34" charset="0"/>
              </a:rPr>
              <a:t>سطح ریسک بسیار بالا: 75و125</a:t>
            </a:r>
            <a:endParaRPr lang="en-US" sz="1200" dirty="0">
              <a:solidFill>
                <a:schemeClr val="tx1"/>
              </a:solidFill>
              <a:effectLst/>
              <a:latin typeface="XB Kayhan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B7BA4E-CE2B-42C3-8BEE-045422485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763183"/>
              </p:ext>
            </p:extLst>
          </p:nvPr>
        </p:nvGraphicFramePr>
        <p:xfrm>
          <a:off x="2890983" y="1118313"/>
          <a:ext cx="4692938" cy="4323151"/>
        </p:xfrm>
        <a:graphic>
          <a:graphicData uri="http://schemas.openxmlformats.org/drawingml/2006/table">
            <a:tbl>
              <a:tblPr rtl="1" firstRow="1" firstCol="1" bandRow="1">
                <a:tableStyleId>{72833802-FEF1-4C79-8D5D-14CF1EAF98D9}</a:tableStyleId>
              </a:tblPr>
              <a:tblGrid>
                <a:gridCol w="782397">
                  <a:extLst>
                    <a:ext uri="{9D8B030D-6E8A-4147-A177-3AD203B41FA5}">
                      <a16:colId xmlns:a16="http://schemas.microsoft.com/office/drawing/2014/main" val="761214060"/>
                    </a:ext>
                  </a:extLst>
                </a:gridCol>
                <a:gridCol w="1048499">
                  <a:extLst>
                    <a:ext uri="{9D8B030D-6E8A-4147-A177-3AD203B41FA5}">
                      <a16:colId xmlns:a16="http://schemas.microsoft.com/office/drawing/2014/main" val="2204757209"/>
                    </a:ext>
                  </a:extLst>
                </a:gridCol>
                <a:gridCol w="1235060">
                  <a:extLst>
                    <a:ext uri="{9D8B030D-6E8A-4147-A177-3AD203B41FA5}">
                      <a16:colId xmlns:a16="http://schemas.microsoft.com/office/drawing/2014/main" val="4156365306"/>
                    </a:ext>
                  </a:extLst>
                </a:gridCol>
                <a:gridCol w="1626982">
                  <a:extLst>
                    <a:ext uri="{9D8B030D-6E8A-4147-A177-3AD203B41FA5}">
                      <a16:colId xmlns:a16="http://schemas.microsoft.com/office/drawing/2014/main" val="2490832381"/>
                    </a:ext>
                  </a:extLst>
                </a:gridCol>
              </a:tblGrid>
              <a:tr h="220960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تبعات مالی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   تبعات حقوقی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      تبعات حسن شهرت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   نتیجه ریسک ذاتی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5445600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56108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02267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49926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826067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396264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1803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66652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40565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76848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639171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95903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64345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877947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001540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45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855507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95899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45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43799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75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975551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620369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754467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929172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83764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45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953037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75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82656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764412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75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24711"/>
                  </a:ext>
                </a:extLst>
              </a:tr>
              <a:tr h="151933"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900" dirty="0">
                          <a:effectLst/>
                        </a:rPr>
                        <a:t>125</a:t>
                      </a:r>
                      <a:endParaRPr lang="en-US" sz="1100" dirty="0">
                        <a:effectLst/>
                        <a:latin typeface="XB Kayhan"/>
                        <a:ea typeface="Calibri" panose="020F0502020204030204" pitchFamily="34" charset="0"/>
                        <a:cs typeface="XB Kayh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037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681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17" name="Oval 16"/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hlinkClick r:id="" action="ppaction://hlinkshowjump?jump=firstslide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0" name="Group 7"/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1" name="Oval 20"/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>
              <a:hlinkClick r:id="" action="ppaction://hlinkshowjump?jump=endshow"/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744486D6-4ED3-492D-9930-BA838ED04A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676212"/>
              </p:ext>
            </p:extLst>
          </p:nvPr>
        </p:nvGraphicFramePr>
        <p:xfrm>
          <a:off x="2594518" y="1614517"/>
          <a:ext cx="5486400" cy="802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5" name="Rectangle 2">
            <a:extLst>
              <a:ext uri="{FF2B5EF4-FFF2-40B4-BE49-F238E27FC236}">
                <a16:creationId xmlns:a16="http://schemas.microsoft.com/office/drawing/2014/main" id="{A8F78E68-163B-4ACB-88A9-F7B223356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36793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6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32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203716" y="709470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17" name="Oval 16"/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hlinkClick r:id="" action="ppaction://hlinkshowjump?jump=firstslide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0" name="Group 7"/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1" name="Oval 20"/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>
              <a:hlinkClick r:id="" action="ppaction://hlinkshowjump?jump=endshow"/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94210081"/>
              </p:ext>
            </p:extLst>
          </p:nvPr>
        </p:nvGraphicFramePr>
        <p:xfrm>
          <a:off x="159938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948886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ame 6">
            <a:extLst>
              <a:ext uri="{FF2B5EF4-FFF2-40B4-BE49-F238E27FC236}">
                <a16:creationId xmlns:a16="http://schemas.microsoft.com/office/drawing/2014/main" id="{D357AD61-55FB-41C5-B947-A4F7184EBD16}"/>
              </a:ext>
            </a:extLst>
          </p:cNvPr>
          <p:cNvSpPr/>
          <p:nvPr/>
        </p:nvSpPr>
        <p:spPr>
          <a:xfrm>
            <a:off x="538065" y="1698171"/>
            <a:ext cx="11115870" cy="392818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accent2"/>
                </a:solidFill>
                <a:cs typeface="B Nazanin" panose="00000400000000000000" pitchFamily="2" charset="-78"/>
              </a:rPr>
              <a:t>با سپاس فراوان از توجه و حسن نظر شما</a:t>
            </a:r>
            <a:endParaRPr lang="en-US" sz="36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5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0736" y="1167883"/>
            <a:ext cx="6916445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Tx/>
              <a:buChar char="-"/>
            </a:pPr>
            <a:r>
              <a:rPr lang="fa-IR" sz="2400" b="1" dirty="0">
                <a:cs typeface="B Nazanin" panose="00000400000000000000" pitchFamily="2" charset="-78"/>
              </a:rPr>
              <a:t>ارزیابی ریسک تطبیق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شناسایی 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اندازه گیری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اولویت بندی</a:t>
            </a:r>
          </a:p>
          <a:p>
            <a:pPr marL="342900" indent="-342900" algn="r" rtl="1">
              <a:buFontTx/>
              <a:buChar char="-"/>
            </a:pPr>
            <a:r>
              <a:rPr lang="fa-IR" sz="2400" b="1" dirty="0">
                <a:cs typeface="B Nazanin" panose="00000400000000000000" pitchFamily="2" charset="-78"/>
              </a:rPr>
              <a:t>چالش ها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محیط مقرراتی گسترده و پیچیده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تغییرات مداوم قوانین و مقررات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محصولات و خدمات جدید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فین تک ها و رگ تک ها</a:t>
            </a:r>
          </a:p>
          <a:p>
            <a:pPr marL="342900" indent="-342900" algn="r" rtl="1">
              <a:buFontTx/>
              <a:buChar char="-"/>
            </a:pPr>
            <a:r>
              <a:rPr lang="fa-IR" sz="2400" b="1" dirty="0" err="1">
                <a:cs typeface="B Nazanin" panose="00000400000000000000" pitchFamily="2" charset="-78"/>
              </a:rPr>
              <a:t>راهکار</a:t>
            </a:r>
            <a:r>
              <a:rPr lang="fa-IR" sz="2400" b="1" dirty="0">
                <a:cs typeface="B Nazanin" panose="00000400000000000000" pitchFamily="2" charset="-78"/>
              </a:rPr>
              <a:t> نگاه مبتنی بر ریسک</a:t>
            </a:r>
          </a:p>
          <a:p>
            <a:pPr marL="800100" lvl="1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اختصاص منابع به ریسک های با اولویت بالاتر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3" y="5600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80762" y="14551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>
                <a:cs typeface="B Nazanin" panose="00000400000000000000" pitchFamily="2" charset="-78"/>
              </a:rPr>
              <a:t>ایزوهای</a:t>
            </a:r>
            <a:r>
              <a:rPr lang="fa-IR" dirty="0">
                <a:cs typeface="B Nazanin" panose="00000400000000000000" pitchFamily="2" charset="-78"/>
              </a:rPr>
              <a:t> مربوطه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10305464" y="5982471"/>
            <a:ext cx="490942" cy="506169"/>
            <a:chOff x="3611118" y="2445230"/>
            <a:chExt cx="584573" cy="584573"/>
          </a:xfrm>
        </p:grpSpPr>
        <p:sp>
          <p:nvSpPr>
            <p:cNvPr id="17" name="Oval 16"/>
            <p:cNvSpPr/>
            <p:nvPr/>
          </p:nvSpPr>
          <p:spPr>
            <a:xfrm>
              <a:off x="3611118" y="2445230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hlinkClick r:id="" action="ppaction://hlinkshowjump?jump=firstslide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118" y="2445230"/>
              <a:ext cx="584573" cy="584573"/>
            </a:xfrm>
            <a:prstGeom prst="rect">
              <a:avLst/>
            </a:prstGeom>
          </p:spPr>
        </p:pic>
      </p:grpSp>
      <p:grpSp>
        <p:nvGrpSpPr>
          <p:cNvPr id="20" name="Group 7"/>
          <p:cNvGrpSpPr/>
          <p:nvPr/>
        </p:nvGrpSpPr>
        <p:grpSpPr>
          <a:xfrm>
            <a:off x="10857113" y="5986795"/>
            <a:ext cx="503115" cy="518719"/>
            <a:chOff x="3645804" y="3875860"/>
            <a:chExt cx="599067" cy="599067"/>
          </a:xfrm>
        </p:grpSpPr>
        <p:sp>
          <p:nvSpPr>
            <p:cNvPr id="21" name="Oval 20"/>
            <p:cNvSpPr/>
            <p:nvPr/>
          </p:nvSpPr>
          <p:spPr>
            <a:xfrm>
              <a:off x="3649574" y="3889508"/>
              <a:ext cx="584573" cy="584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>
              <a:hlinkClick r:id="" action="ppaction://hlinkshowjump?jump=endshow"/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804" y="3875860"/>
              <a:ext cx="599067" cy="599067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1700736" y="1334595"/>
            <a:ext cx="6916445" cy="45858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قلمرو ریسک تطبیق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قوانین و مقررات:</a:t>
            </a:r>
            <a:r>
              <a:rPr lang="en-US" sz="2000" dirty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 قانون مبارزه با </a:t>
            </a:r>
            <a:r>
              <a:rPr lang="fa-IR" sz="2000" dirty="0" err="1">
                <a:cs typeface="B Nazanin" panose="00000400000000000000" pitchFamily="2" charset="-78"/>
              </a:rPr>
              <a:t>پولشویی</a:t>
            </a:r>
            <a:r>
              <a:rPr lang="fa-IR" sz="2000" dirty="0">
                <a:cs typeface="B Nazanin" panose="00000400000000000000" pitchFamily="2" charset="-78"/>
              </a:rPr>
              <a:t>، مقررات احتیاطی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مقررات و توصیه های بین </a:t>
            </a:r>
            <a:r>
              <a:rPr lang="fa-IR" sz="2000" dirty="0" err="1">
                <a:cs typeface="B Nazanin" panose="00000400000000000000" pitchFamily="2" charset="-78"/>
              </a:rPr>
              <a:t>المللی</a:t>
            </a:r>
            <a:r>
              <a:rPr lang="fa-IR" sz="2000" dirty="0">
                <a:cs typeface="B Nazanin" panose="00000400000000000000" pitchFamily="2" charset="-78"/>
              </a:rPr>
              <a:t>: </a:t>
            </a:r>
            <a:r>
              <a:rPr lang="en-US" sz="2000" dirty="0">
                <a:cs typeface="B Nazanin" panose="00000400000000000000" pitchFamily="2" charset="-78"/>
              </a:rPr>
              <a:t>FATF</a:t>
            </a:r>
            <a:r>
              <a:rPr lang="fa-IR" sz="2000" dirty="0">
                <a:cs typeface="B Nazanin" panose="00000400000000000000" pitchFamily="2" charset="-78"/>
              </a:rPr>
              <a:t> و </a:t>
            </a:r>
            <a:r>
              <a:rPr lang="en-US" sz="2000" dirty="0">
                <a:cs typeface="B Nazanin" panose="00000400000000000000" pitchFamily="2" charset="-78"/>
              </a:rPr>
              <a:t>GDPR</a:t>
            </a:r>
            <a:endParaRPr lang="fa-IR" sz="2000" dirty="0">
              <a:cs typeface="B Nazanin" panose="00000400000000000000" pitchFamily="2" charset="-78"/>
            </a:endParaRP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استانداردهای بین </a:t>
            </a:r>
            <a:r>
              <a:rPr lang="fa-IR" sz="2000" dirty="0" err="1">
                <a:cs typeface="B Nazanin" panose="00000400000000000000" pitchFamily="2" charset="-78"/>
              </a:rPr>
              <a:t>المللی</a:t>
            </a:r>
            <a:r>
              <a:rPr lang="fa-IR" sz="2000" dirty="0">
                <a:cs typeface="B Nazanin" panose="00000400000000000000" pitchFamily="2" charset="-78"/>
              </a:rPr>
              <a:t>: </a:t>
            </a:r>
            <a:r>
              <a:rPr lang="fa-IR" sz="2000" dirty="0" err="1">
                <a:cs typeface="B Nazanin" panose="00000400000000000000" pitchFamily="2" charset="-78"/>
              </a:rPr>
              <a:t>ایزو</a:t>
            </a:r>
            <a:r>
              <a:rPr lang="fa-IR" sz="2000" dirty="0">
                <a:cs typeface="B Nazanin" panose="00000400000000000000" pitchFamily="2" charset="-78"/>
              </a:rPr>
              <a:t> 27001</a:t>
            </a:r>
            <a:r>
              <a:rPr lang="en-US" sz="2000" dirty="0">
                <a:cs typeface="B Nazanin" panose="00000400000000000000" pitchFamily="2" charset="-78"/>
              </a:rPr>
              <a:t> (ISMS) </a:t>
            </a:r>
            <a:endParaRPr lang="fa-IR" sz="2000" dirty="0">
              <a:cs typeface="B Nazanin" panose="00000400000000000000" pitchFamily="2" charset="-78"/>
            </a:endParaRP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استانداردهای فنی</a:t>
            </a:r>
            <a:r>
              <a:rPr lang="en-US" sz="2000" dirty="0">
                <a:cs typeface="B Nazanin" panose="00000400000000000000" pitchFamily="2" charset="-78"/>
              </a:rPr>
              <a:t>: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en-US" sz="2000" dirty="0">
                <a:cs typeface="B Nazanin" panose="00000400000000000000" pitchFamily="2" charset="-78"/>
              </a:rPr>
              <a:t>PCI-DSS</a:t>
            </a:r>
            <a:endParaRPr lang="fa-IR" sz="2000" dirty="0">
              <a:cs typeface="B Nazanin" panose="00000400000000000000" pitchFamily="2" charset="-78"/>
            </a:endParaRP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منشور اخلاق و رفتار حرفه ای: اخلاق حرفه ای، مسئولیت اجتماعی</a:t>
            </a:r>
            <a:endParaRPr lang="en-US" sz="2000" dirty="0">
              <a:cs typeface="B Nazanin" panose="00000400000000000000" pitchFamily="2" charset="-78"/>
            </a:endParaRP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>
                <a:cs typeface="B Nazanin" panose="00000400000000000000" pitchFamily="2" charset="-78"/>
              </a:rPr>
              <a:t>دستورالعمل ها و مصوبات داخلی: مصوبات هیات مدیره</a:t>
            </a:r>
            <a:endParaRPr lang="en-US" sz="20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6829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6996" y="1334595"/>
            <a:ext cx="7906386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Tx/>
              <a:buChar char="-"/>
            </a:pPr>
            <a:r>
              <a:rPr lang="fa-IR" sz="2400" dirty="0">
                <a:cs typeface="B Nazanin" panose="00000400000000000000" pitchFamily="2" charset="-78"/>
              </a:rPr>
              <a:t>سیستم مدیریت تطبیق </a:t>
            </a:r>
            <a:r>
              <a:rPr lang="en-US" sz="2400" dirty="0">
                <a:cs typeface="B Nazanin" panose="00000400000000000000" pitchFamily="2" charset="-78"/>
              </a:rPr>
              <a:t>(CMS)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en-US" sz="2400" dirty="0">
                <a:cs typeface="B Nazanin" panose="00000400000000000000" pitchFamily="2" charset="-78"/>
              </a:rPr>
              <a:t>Compliance Management System</a:t>
            </a:r>
            <a:endParaRPr lang="fa-IR" sz="2400" dirty="0">
              <a:cs typeface="B Nazanin" panose="00000400000000000000" pitchFamily="2" charset="-78"/>
            </a:endParaRPr>
          </a:p>
          <a:p>
            <a:pPr marL="800100" lvl="1" indent="-342900" algn="r" rtl="1">
              <a:buFontTx/>
              <a:buChar char="-"/>
            </a:pPr>
            <a:r>
              <a:rPr lang="fa-IR" sz="2000" dirty="0">
                <a:cs typeface="B Nazanin" panose="00000400000000000000" pitchFamily="2" charset="-78"/>
              </a:rPr>
              <a:t>مجموعه­ای از استراتژی­ها، فرآیندها، ابزارها و کنترل</a:t>
            </a:r>
            <a:r>
              <a:rPr lang="en-US" sz="2000" dirty="0">
                <a:cs typeface="B Nazanin" panose="00000400000000000000" pitchFamily="2" charset="-78"/>
              </a:rPr>
              <a:t>­</a:t>
            </a:r>
            <a:r>
              <a:rPr lang="fa-IR" sz="2000" dirty="0">
                <a:cs typeface="B Nazanin" panose="00000400000000000000" pitchFamily="2" charset="-78"/>
              </a:rPr>
              <a:t>ها </a:t>
            </a:r>
          </a:p>
          <a:p>
            <a:pPr marL="800100" lvl="1" indent="-342900" algn="r" rtl="1">
              <a:buFontTx/>
              <a:buChar char="-"/>
            </a:pPr>
            <a:r>
              <a:rPr lang="fa-IR" sz="2000" dirty="0">
                <a:cs typeface="B Nazanin" panose="00000400000000000000" pitchFamily="2" charset="-78"/>
              </a:rPr>
              <a:t>تعامل با یکدیگر با هدف کاهش ریسک تطبیق </a:t>
            </a:r>
            <a:endParaRPr lang="en-US" sz="2000" dirty="0"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pPr marL="342900" indent="-342900" algn="r" rtl="1">
              <a:buFontTx/>
              <a:buChar char="-"/>
            </a:pPr>
            <a:r>
              <a:rPr lang="fa-IR" sz="2400" dirty="0" err="1">
                <a:cs typeface="B Nazanin" panose="00000400000000000000" pitchFamily="2" charset="-78"/>
              </a:rPr>
              <a:t>ایزوهای</a:t>
            </a:r>
            <a:r>
              <a:rPr lang="fa-IR" sz="2400" dirty="0">
                <a:cs typeface="B Nazanin" panose="00000400000000000000" pitchFamily="2" charset="-78"/>
              </a:rPr>
              <a:t> مربوطه:</a:t>
            </a:r>
          </a:p>
          <a:p>
            <a:pPr marL="800100" lvl="1" indent="-342900" algn="r" rtl="1">
              <a:buFont typeface="Wingdings" panose="05000000000000000000" pitchFamily="2" charset="2"/>
              <a:buChar char="Ø"/>
            </a:pPr>
            <a:r>
              <a:rPr lang="fa-IR" sz="2000" dirty="0" err="1">
                <a:cs typeface="B Nazanin" panose="00000400000000000000" pitchFamily="2" charset="-78"/>
              </a:rPr>
              <a:t>ایزو</a:t>
            </a:r>
            <a:r>
              <a:rPr lang="fa-IR" sz="2000" dirty="0">
                <a:cs typeface="B Nazanin" panose="00000400000000000000" pitchFamily="2" charset="-78"/>
              </a:rPr>
              <a:t> 19600: "</a:t>
            </a:r>
            <a:r>
              <a:rPr lang="fa-IR" sz="2000" dirty="0" err="1">
                <a:cs typeface="B Nazanin" panose="00000400000000000000" pitchFamily="2" charset="-78"/>
              </a:rPr>
              <a:t>راهنماهای</a:t>
            </a:r>
            <a:r>
              <a:rPr lang="fa-IR" sz="2000" dirty="0">
                <a:cs typeface="B Nazanin" panose="00000400000000000000" pitchFamily="2" charset="-78"/>
              </a:rPr>
              <a:t> سیستم مدیریت تطبیق" </a:t>
            </a:r>
          </a:p>
          <a:p>
            <a:pPr marL="800100" lvl="1" indent="-342900" algn="r" rtl="1">
              <a:buFont typeface="Wingdings" panose="05000000000000000000" pitchFamily="2" charset="2"/>
              <a:buChar char="Ø"/>
            </a:pPr>
            <a:r>
              <a:rPr lang="fa-IR" sz="2000" dirty="0" err="1">
                <a:cs typeface="B Nazanin" panose="00000400000000000000" pitchFamily="2" charset="-78"/>
              </a:rPr>
              <a:t>ایزو</a:t>
            </a:r>
            <a:r>
              <a:rPr lang="fa-IR" sz="2000" dirty="0">
                <a:cs typeface="B Nazanin" panose="00000400000000000000" pitchFamily="2" charset="-78"/>
              </a:rPr>
              <a:t> 37301: "نیازمندی ها با راهنمای استفاده از سیستم مدیریت تطبیق"</a:t>
            </a:r>
          </a:p>
          <a:p>
            <a:pPr marL="800100" lvl="1" indent="-342900" algn="r" rtl="1">
              <a:buFont typeface="Wingdings" panose="05000000000000000000" pitchFamily="2" charset="2"/>
              <a:buChar char="Ø"/>
            </a:pPr>
            <a:r>
              <a:rPr lang="fa-IR" sz="2000" dirty="0" err="1">
                <a:cs typeface="B Nazanin" panose="00000400000000000000" pitchFamily="2" charset="-78"/>
              </a:rPr>
              <a:t>ایزو</a:t>
            </a:r>
            <a:r>
              <a:rPr lang="fa-IR" sz="2000" dirty="0">
                <a:cs typeface="B Nazanin" panose="00000400000000000000" pitchFamily="2" charset="-78"/>
              </a:rPr>
              <a:t> 31000: "چارچوب مدیریت ریسک"، چارچوب ارزیابی و مدیریت انواع ریسک</a:t>
            </a:r>
          </a:p>
          <a:p>
            <a:pPr marL="800100" lvl="1" indent="-342900" algn="r" rtl="1">
              <a:buFont typeface="Wingdings" panose="05000000000000000000" pitchFamily="2" charset="2"/>
              <a:buChar char="Ø"/>
            </a:pPr>
            <a:r>
              <a:rPr lang="fa-IR" sz="2000" dirty="0">
                <a:cs typeface="B Nazanin" panose="00000400000000000000" pitchFamily="2" charset="-78"/>
              </a:rPr>
              <a:t>شباهت: در همسویی با </a:t>
            </a:r>
            <a:r>
              <a:rPr lang="fa-IR" sz="2000" dirty="0" err="1">
                <a:cs typeface="B Nazanin" panose="00000400000000000000" pitchFamily="2" charset="-78"/>
              </a:rPr>
              <a:t>ایزو</a:t>
            </a:r>
            <a:r>
              <a:rPr lang="fa-IR" sz="2000" dirty="0">
                <a:cs typeface="B Nazanin" panose="00000400000000000000" pitchFamily="2" charset="-78"/>
              </a:rPr>
              <a:t> 31000 و مفاهیم سیستم مدیریت تطبیق</a:t>
            </a:r>
          </a:p>
          <a:p>
            <a:pPr marL="800100" lvl="1" indent="-342900" algn="r" rtl="1">
              <a:buFont typeface="Wingdings" panose="05000000000000000000" pitchFamily="2" charset="2"/>
              <a:buChar char="Ø"/>
            </a:pPr>
            <a:r>
              <a:rPr lang="fa-IR" sz="2000" dirty="0">
                <a:cs typeface="B Nazanin" panose="00000400000000000000" pitchFamily="2" charset="-78"/>
              </a:rPr>
              <a:t>تفاوت: در اخذ گواهینامه، چرخه </a:t>
            </a:r>
            <a:r>
              <a:rPr lang="en-US" sz="2000" dirty="0">
                <a:cs typeface="B Nazanin" panose="00000400000000000000" pitchFamily="2" charset="-78"/>
              </a:rPr>
              <a:t>PDCA</a:t>
            </a:r>
            <a:r>
              <a:rPr lang="fa-IR" sz="2000" dirty="0">
                <a:cs typeface="B Nazanin" panose="00000400000000000000" pitchFamily="2" charset="-78"/>
              </a:rPr>
              <a:t> و فرهنگ تطبیق در 37301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endParaRPr lang="fa-IR" sz="2000" dirty="0">
              <a:cs typeface="B Nazanin" panose="00000400000000000000" pitchFamily="2" charset="-78"/>
            </a:endParaRPr>
          </a:p>
          <a:p>
            <a:pPr marL="342900" indent="-342900" algn="r" rtl="1">
              <a:buFontTx/>
              <a:buChar char="-"/>
            </a:pPr>
            <a:endParaRPr lang="fa-IR" sz="24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سیستم مدیریت تطبیق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3231301"/>
              </p:ext>
            </p:extLst>
          </p:nvPr>
        </p:nvGraphicFramePr>
        <p:xfrm>
          <a:off x="2317428" y="164575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0FB96583-D1F0-4F49-9534-A2E395BDB997}"/>
              </a:ext>
            </a:extLst>
          </p:cNvPr>
          <p:cNvSpPr/>
          <p:nvPr/>
        </p:nvSpPr>
        <p:spPr>
          <a:xfrm>
            <a:off x="4830619" y="681135"/>
            <a:ext cx="2530762" cy="915925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Nazanin" panose="00000400000000000000" pitchFamily="2" charset="-78"/>
              </a:rPr>
              <a:t>باور و تعهد در تمامی سطوح سازمان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تعهد و حمایت مدیریت ارشد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تاثیر دادن در حقوق و مزایای کارکنان</a:t>
            </a:r>
            <a:endParaRPr lang="en-US" sz="1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031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سیستم مدیریت تطبیق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/>
        </p:nvGraphicFramePr>
        <p:xfrm>
          <a:off x="2317428" y="164575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0FB96583-D1F0-4F49-9534-A2E395BDB997}"/>
              </a:ext>
            </a:extLst>
          </p:cNvPr>
          <p:cNvSpPr/>
          <p:nvPr/>
        </p:nvSpPr>
        <p:spPr>
          <a:xfrm>
            <a:off x="6020633" y="1222931"/>
            <a:ext cx="2623127" cy="1006764"/>
          </a:xfrm>
          <a:prstGeom prst="wedgeRoundRectCallout">
            <a:avLst>
              <a:gd name="adj1" fmla="val -31860"/>
              <a:gd name="adj2" fmla="val 6435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ea typeface="Calibri" panose="020F0502020204030204" pitchFamily="34" charset="0"/>
                <a:cs typeface="B Nazanin" panose="00000400000000000000" pitchFamily="2" charset="-78"/>
              </a:rPr>
              <a:t>اهداف </a:t>
            </a:r>
            <a:r>
              <a:rPr lang="fa-IR" sz="1400" dirty="0"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شفاف، قابل</a:t>
            </a:r>
            <a:r>
              <a:rPr lang="fa-IR" sz="1400" b="1" dirty="0"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400" dirty="0"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اندازه­گیری</a:t>
            </a:r>
            <a:r>
              <a:rPr lang="fa-IR" sz="1400" b="1" dirty="0"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  و پایش</a:t>
            </a:r>
            <a:r>
              <a:rPr lang="fa-IR" sz="1400" dirty="0"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 و قابل بهبود 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تعداد گزارشات نقض مقررات، 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تعداد تذکرات قانون گذار</a:t>
            </a:r>
            <a:endParaRPr lang="en-US" sz="1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828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سیستم مدیریت تطبیق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/>
        </p:nvGraphicFramePr>
        <p:xfrm>
          <a:off x="2317428" y="164575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0FB96583-D1F0-4F49-9534-A2E395BDB997}"/>
              </a:ext>
            </a:extLst>
          </p:cNvPr>
          <p:cNvSpPr/>
          <p:nvPr/>
        </p:nvSpPr>
        <p:spPr>
          <a:xfrm>
            <a:off x="6558981" y="2799184"/>
            <a:ext cx="2081166" cy="740271"/>
          </a:xfrm>
          <a:prstGeom prst="wedgeRoundRectCallout">
            <a:avLst>
              <a:gd name="adj1" fmla="val -44146"/>
              <a:gd name="adj2" fmla="val 6513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Nazanin" panose="00000400000000000000" pitchFamily="2" charset="-78"/>
              </a:rPr>
              <a:t>شناسایی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اندازه گیری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اولویت بندی</a:t>
            </a:r>
            <a:endParaRPr lang="en-US" sz="1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658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3"/>
              </a:gs>
              <a:gs pos="57000">
                <a:srgbClr val="B9D9F1"/>
              </a:gs>
              <a:gs pos="0">
                <a:srgbClr val="418AE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080760" y="1455175"/>
            <a:ext cx="1541439" cy="774520"/>
          </a:xfrm>
          <a:prstGeom prst="roundRect">
            <a:avLst>
              <a:gd name="adj" fmla="val 9770"/>
            </a:avLst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76889" y="5600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مقدمه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80762" y="50355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نتایج</a:t>
            </a:r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0080762" y="32453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ک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80762" y="23502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سیستم مدیریت تطبیق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080762" y="4140475"/>
            <a:ext cx="1541439" cy="774520"/>
          </a:xfrm>
          <a:prstGeom prst="roundRect">
            <a:avLst>
              <a:gd name="adj" fmla="val 9770"/>
            </a:avLst>
          </a:prstGeom>
          <a:gradFill>
            <a:gsLst>
              <a:gs pos="0">
                <a:srgbClr val="84B2F0"/>
              </a:gs>
              <a:gs pos="100000">
                <a:srgbClr val="418AE8"/>
              </a:gs>
            </a:gsLst>
            <a:lin ang="5400000" scaled="1"/>
          </a:gra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جدول داده و محاسبات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20436" y="560075"/>
            <a:ext cx="8877046" cy="5250020"/>
          </a:xfrm>
          <a:prstGeom prst="roundRect">
            <a:avLst>
              <a:gd name="adj" fmla="val 2497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25400" stA="50000" endA="275" endPos="16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سیستم مدیریت تطبیق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28BD9E-A049-44DF-81B7-D8614423C8C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468" y="5861137"/>
            <a:ext cx="654025" cy="654025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27F03BD-DA3B-4712-AA3B-308BED9AD537}"/>
              </a:ext>
            </a:extLst>
          </p:cNvPr>
          <p:cNvGraphicFramePr/>
          <p:nvPr/>
        </p:nvGraphicFramePr>
        <p:xfrm>
          <a:off x="2317428" y="1645755"/>
          <a:ext cx="5718209" cy="32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694E2B63-1081-4D4B-8FF1-5016A371DE32}"/>
              </a:ext>
            </a:extLst>
          </p:cNvPr>
          <p:cNvSpPr/>
          <p:nvPr/>
        </p:nvSpPr>
        <p:spPr>
          <a:xfrm>
            <a:off x="6375986" y="4294085"/>
            <a:ext cx="2380087" cy="1128750"/>
          </a:xfrm>
          <a:prstGeom prst="wedgeRoundRectCallout">
            <a:avLst>
              <a:gd name="adj1" fmla="val -56536"/>
              <a:gd name="adj2" fmla="val -2549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Nazanin" panose="00000400000000000000" pitchFamily="2" charset="-78"/>
              </a:rPr>
              <a:t>شناسایی محیط مقرراتی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تدوین سیاست ها و دستورالعمل ها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تغییرات سیستمی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آموزش و آگاهی رسانی</a:t>
            </a:r>
          </a:p>
          <a:p>
            <a:pPr algn="ctr"/>
            <a:r>
              <a:rPr lang="fa-IR" sz="1400" dirty="0">
                <a:cs typeface="B Nazanin" panose="00000400000000000000" pitchFamily="2" charset="-78"/>
              </a:rPr>
              <a:t>تست و پایش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04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1334</TotalTime>
  <Words>1266</Words>
  <Application>Microsoft Office PowerPoint</Application>
  <PresentationFormat>Widescreen</PresentationFormat>
  <Paragraphs>415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B Nazanin</vt:lpstr>
      <vt:lpstr>Calibri</vt:lpstr>
      <vt:lpstr>Calibri Light</vt:lpstr>
      <vt:lpstr>Times New Roman</vt:lpstr>
      <vt:lpstr>Wingdings</vt:lpstr>
      <vt:lpstr>XB Kayhan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Alimohammadian Alireza (Compliance &amp; AML)</dc:creator>
  <cp:lastModifiedBy>Rajaei Farzaneh (Compliance &amp; AML Manager)</cp:lastModifiedBy>
  <cp:revision>65</cp:revision>
  <dcterms:created xsi:type="dcterms:W3CDTF">2021-09-04T09:47:07Z</dcterms:created>
  <dcterms:modified xsi:type="dcterms:W3CDTF">2024-11-19T11:54:23Z</dcterms:modified>
</cp:coreProperties>
</file>